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0"/>
  </p:notesMasterIdLst>
  <p:handoutMasterIdLst>
    <p:handoutMasterId r:id="rId191"/>
  </p:handout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469" r:id="rId29"/>
    <p:sldId id="284" r:id="rId30"/>
    <p:sldId id="285" r:id="rId31"/>
    <p:sldId id="286" r:id="rId32"/>
    <p:sldId id="287" r:id="rId33"/>
    <p:sldId id="288" r:id="rId34"/>
    <p:sldId id="463" r:id="rId35"/>
    <p:sldId id="257" r:id="rId36"/>
    <p:sldId id="290" r:id="rId37"/>
    <p:sldId id="464" r:id="rId38"/>
    <p:sldId id="465" r:id="rId39"/>
    <p:sldId id="291" r:id="rId40"/>
    <p:sldId id="292" r:id="rId41"/>
    <p:sldId id="293" r:id="rId42"/>
    <p:sldId id="470" r:id="rId43"/>
    <p:sldId id="294" r:id="rId44"/>
    <p:sldId id="295" r:id="rId45"/>
    <p:sldId id="296" r:id="rId46"/>
    <p:sldId id="298" r:id="rId47"/>
    <p:sldId id="299" r:id="rId48"/>
    <p:sldId id="471" r:id="rId49"/>
    <p:sldId id="300" r:id="rId50"/>
    <p:sldId id="301" r:id="rId51"/>
    <p:sldId id="302" r:id="rId52"/>
    <p:sldId id="303" r:id="rId53"/>
    <p:sldId id="304" r:id="rId54"/>
    <p:sldId id="305" r:id="rId55"/>
    <p:sldId id="466" r:id="rId56"/>
    <p:sldId id="472" r:id="rId57"/>
    <p:sldId id="306" r:id="rId58"/>
    <p:sldId id="307" r:id="rId59"/>
    <p:sldId id="308" r:id="rId60"/>
    <p:sldId id="309" r:id="rId61"/>
    <p:sldId id="310" r:id="rId62"/>
    <p:sldId id="311" r:id="rId63"/>
    <p:sldId id="313" r:id="rId64"/>
    <p:sldId id="482" r:id="rId65"/>
    <p:sldId id="314" r:id="rId66"/>
    <p:sldId id="473"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474" r:id="rId83"/>
    <p:sldId id="330" r:id="rId84"/>
    <p:sldId id="331" r:id="rId85"/>
    <p:sldId id="332" r:id="rId86"/>
    <p:sldId id="333" r:id="rId87"/>
    <p:sldId id="336" r:id="rId88"/>
    <p:sldId id="337" r:id="rId89"/>
    <p:sldId id="338" r:id="rId90"/>
    <p:sldId id="468" r:id="rId91"/>
    <p:sldId id="340" r:id="rId92"/>
    <p:sldId id="475" r:id="rId93"/>
    <p:sldId id="341" r:id="rId94"/>
    <p:sldId id="342" r:id="rId95"/>
    <p:sldId id="343" r:id="rId96"/>
    <p:sldId id="344" r:id="rId97"/>
    <p:sldId id="345" r:id="rId98"/>
    <p:sldId id="346" r:id="rId99"/>
    <p:sldId id="347" r:id="rId100"/>
    <p:sldId id="348" r:id="rId101"/>
    <p:sldId id="349" r:id="rId102"/>
    <p:sldId id="350" r:id="rId103"/>
    <p:sldId id="351" r:id="rId104"/>
    <p:sldId id="352" r:id="rId105"/>
    <p:sldId id="353" r:id="rId106"/>
    <p:sldId id="354" r:id="rId107"/>
    <p:sldId id="355" r:id="rId108"/>
    <p:sldId id="356" r:id="rId109"/>
    <p:sldId id="357" r:id="rId110"/>
    <p:sldId id="476" r:id="rId111"/>
    <p:sldId id="358" r:id="rId112"/>
    <p:sldId id="359" r:id="rId113"/>
    <p:sldId id="360" r:id="rId114"/>
    <p:sldId id="361" r:id="rId115"/>
    <p:sldId id="362" r:id="rId116"/>
    <p:sldId id="363" r:id="rId117"/>
    <p:sldId id="364" r:id="rId118"/>
    <p:sldId id="365" r:id="rId119"/>
    <p:sldId id="366" r:id="rId120"/>
    <p:sldId id="367" r:id="rId121"/>
    <p:sldId id="368" r:id="rId122"/>
    <p:sldId id="369" r:id="rId123"/>
    <p:sldId id="370" r:id="rId124"/>
    <p:sldId id="371" r:id="rId125"/>
    <p:sldId id="372" r:id="rId126"/>
    <p:sldId id="373" r:id="rId127"/>
    <p:sldId id="374" r:id="rId128"/>
    <p:sldId id="375" r:id="rId129"/>
    <p:sldId id="376" r:id="rId130"/>
    <p:sldId id="377" r:id="rId131"/>
    <p:sldId id="378" r:id="rId132"/>
    <p:sldId id="477" r:id="rId133"/>
    <p:sldId id="379" r:id="rId134"/>
    <p:sldId id="380" r:id="rId135"/>
    <p:sldId id="381" r:id="rId136"/>
    <p:sldId id="382" r:id="rId137"/>
    <p:sldId id="383" r:id="rId138"/>
    <p:sldId id="384" r:id="rId139"/>
    <p:sldId id="385" r:id="rId140"/>
    <p:sldId id="386" r:id="rId141"/>
    <p:sldId id="387" r:id="rId142"/>
    <p:sldId id="389" r:id="rId143"/>
    <p:sldId id="390" r:id="rId144"/>
    <p:sldId id="391" r:id="rId145"/>
    <p:sldId id="392" r:id="rId146"/>
    <p:sldId id="394" r:id="rId147"/>
    <p:sldId id="395" r:id="rId148"/>
    <p:sldId id="396" r:id="rId149"/>
    <p:sldId id="397" r:id="rId150"/>
    <p:sldId id="478" r:id="rId151"/>
    <p:sldId id="398" r:id="rId152"/>
    <p:sldId id="399" r:id="rId153"/>
    <p:sldId id="400" r:id="rId154"/>
    <p:sldId id="401" r:id="rId155"/>
    <p:sldId id="402" r:id="rId156"/>
    <p:sldId id="403" r:id="rId157"/>
    <p:sldId id="404" r:id="rId158"/>
    <p:sldId id="405" r:id="rId159"/>
    <p:sldId id="406" r:id="rId160"/>
    <p:sldId id="479" r:id="rId161"/>
    <p:sldId id="407" r:id="rId162"/>
    <p:sldId id="408" r:id="rId163"/>
    <p:sldId id="409" r:id="rId164"/>
    <p:sldId id="410" r:id="rId165"/>
    <p:sldId id="411" r:id="rId166"/>
    <p:sldId id="412" r:id="rId167"/>
    <p:sldId id="413" r:id="rId168"/>
    <p:sldId id="480" r:id="rId169"/>
    <p:sldId id="414" r:id="rId170"/>
    <p:sldId id="416" r:id="rId171"/>
    <p:sldId id="417" r:id="rId172"/>
    <p:sldId id="418" r:id="rId173"/>
    <p:sldId id="419" r:id="rId174"/>
    <p:sldId id="420" r:id="rId175"/>
    <p:sldId id="421" r:id="rId176"/>
    <p:sldId id="422" r:id="rId177"/>
    <p:sldId id="423" r:id="rId178"/>
    <p:sldId id="424" r:id="rId179"/>
    <p:sldId id="425" r:id="rId180"/>
    <p:sldId id="426" r:id="rId181"/>
    <p:sldId id="427" r:id="rId182"/>
    <p:sldId id="428" r:id="rId183"/>
    <p:sldId id="429" r:id="rId184"/>
    <p:sldId id="481" r:id="rId185"/>
    <p:sldId id="458" r:id="rId186"/>
    <p:sldId id="459" r:id="rId187"/>
    <p:sldId id="457" r:id="rId188"/>
    <p:sldId id="467" r:id="rId1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41" autoAdjust="0"/>
    <p:restoredTop sz="94624" autoAdjust="0"/>
  </p:normalViewPr>
  <p:slideViewPr>
    <p:cSldViewPr snapToGrid="0">
      <p:cViewPr varScale="1">
        <p:scale>
          <a:sx n="61" d="100"/>
          <a:sy n="61" d="100"/>
        </p:scale>
        <p:origin x="108" y="216"/>
      </p:cViewPr>
      <p:guideLst>
        <p:guide orient="horz" pos="2160"/>
        <p:guide pos="3840"/>
      </p:guideLst>
    </p:cSldViewPr>
  </p:slideViewPr>
  <p:outlineViewPr>
    <p:cViewPr>
      <p:scale>
        <a:sx n="33" d="100"/>
        <a:sy n="33" d="100"/>
      </p:scale>
      <p:origin x="0" y="162522"/>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55" d="100"/>
          <a:sy n="55" d="100"/>
        </p:scale>
        <p:origin x="-187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tableStyles" Target="tableStyles.xml"/><Relationship Id="rId190"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B5C38BA-0978-4453-A29A-65E875FB0D1E}" type="datetimeFigureOut">
              <a:rPr lang="en-US" smtClean="0"/>
              <a:pPr/>
              <a:t>12/28/2018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D371BFF-2CAA-4DEC-B4E8-1E6113A542E1}"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486DF1-4837-4B07-986A-3A6B482DE706}" type="datetimeFigureOut">
              <a:rPr lang="en-US" smtClean="0"/>
              <a:pPr/>
              <a:t>12/28/2018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A4BB0D-B167-4AC7-BDE1-813F644964DA}" type="slidenum">
              <a:rPr lang="en-US" smtClean="0"/>
              <a:pPr/>
              <a:t>‹#›</a:t>
            </a:fld>
            <a:endParaRPr lang="en-US"/>
          </a:p>
        </p:txBody>
      </p:sp>
    </p:spTree>
    <p:extLst>
      <p:ext uri="{BB962C8B-B14F-4D97-AF65-F5344CB8AC3E}">
        <p14:creationId xmlns:p14="http://schemas.microsoft.com/office/powerpoint/2010/main" val="381897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s://www.youtube.com/watch?v=eDUpxkQMSPQ" TargetMode="External"/><Relationship Id="rId2" Type="http://schemas.openxmlformats.org/officeDocument/2006/relationships/slide" Target="../slides/slide179.xml"/><Relationship Id="rId1" Type="http://schemas.openxmlformats.org/officeDocument/2006/relationships/notesMaster" Target="../notesMasters/notesMaster1.xml"/><Relationship Id="rId4" Type="http://schemas.openxmlformats.org/officeDocument/2006/relationships/hyperlink" Target="https://www.youtube.com/watch?v=siochpC2Dlw" TargetMode="Externa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esignshack.net/articles/typography/best-font-for-powerpoint/"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plainlanguage.gov/guideline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file:///C:\Users\Lisa\Desktop\Cult%20Comp%206-13-18\Combo%20Lesson%2010-14-18\8%20Simple%20Ways%20to%20Improve%20Typography%20In&#194;&#160;Your%20Designs%20_%20AisleOne.htm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file:///C:\Users\Lisa\Desktop\Cult%20Comp%206-13-18\Combo%20Lesson%2010-14-18\8%20Simple%20Ways%20to%20Improve%20Typography%20In&#194;&#160;Your%20Designs%20_%20AisleOne.htm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plainlanguage.gov/guideline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plainlanguage.gov/guideline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plainlanguage.gov/guidelines/organize/add-useful-headings/" TargetMode="External"/><Relationship Id="rId2" Type="http://schemas.openxmlformats.org/officeDocument/2006/relationships/slide" Target="../slides/slide61.xml"/><Relationship Id="rId1" Type="http://schemas.openxmlformats.org/officeDocument/2006/relationships/notesMaster" Target="../notesMasters/notesMaster1.xml"/><Relationship Id="rId6" Type="http://schemas.openxmlformats.org/officeDocument/2006/relationships/hyperlink" Target="https://modicum.agency/blog/focus-details-powerpoint-presentation/" TargetMode="External"/><Relationship Id="rId5" Type="http://schemas.openxmlformats.org/officeDocument/2006/relationships/hyperlink" Target="https://en.wikipedia.org/wiki/Letter_case#Headings_and_publication_titles" TargetMode="External"/><Relationship Id="rId4" Type="http://schemas.openxmlformats.org/officeDocument/2006/relationships/hyperlink" Target="https://english.stackexchange.com/questions/435070/what-to-capitalize-if-the-title-is-a-question"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plainlanguage.gov/guidelines/words/use-simple-words-phrases/"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plainlanguage.gov/guideline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washington.edu/accessibility/documents/"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www.ncsl.org/legislators-staff/legislative-staff/legislative-staff-coordinating-committee/tips-for-making-effective-powerpoint-presentations.aspx" TargetMode="External"/><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www.youtube.com/watch?v=eDUpxkQMSPQ" TargetMode="External"/><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s://www.youtube.com/watch?v=siochpC2Dlw" TargetMode="External"/><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A4BB0D-B167-4AC7-BDE1-813F644964D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EC94DA-FA42-4CAE-94E8-AC52B3BD2041}" type="slidenum">
              <a:rPr lang="en-US" smtClean="0"/>
              <a:pPr/>
              <a:t>10</a:t>
            </a:fld>
            <a:endParaRPr lang="en-US"/>
          </a:p>
        </p:txBody>
      </p:sp>
    </p:spTree>
    <p:extLst>
      <p:ext uri="{BB962C8B-B14F-4D97-AF65-F5344CB8AC3E}">
        <p14:creationId xmlns:p14="http://schemas.microsoft.com/office/powerpoint/2010/main" val="333555491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A4BB0D-B167-4AC7-BDE1-813F644964DA}" type="slidenum">
              <a:rPr lang="en-US" smtClean="0"/>
              <a:pPr/>
              <a:t>177</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A4BB0D-B167-4AC7-BDE1-813F644964DA}" type="slidenum">
              <a:rPr lang="en-US" smtClean="0"/>
              <a:pPr/>
              <a:t>178</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Check out the URLs below for videos on how to use the built-in accessibility feature:</a:t>
            </a:r>
          </a:p>
          <a:p>
            <a:pPr>
              <a:buFont typeface="Arial" pitchFamily="34" charset="0"/>
              <a:buChar char="•"/>
            </a:pPr>
            <a:endParaRPr lang="en-US" sz="1400" dirty="0"/>
          </a:p>
          <a:p>
            <a:pPr>
              <a:buFont typeface="Arial" pitchFamily="34" charset="0"/>
              <a:buChar char="•"/>
            </a:pPr>
            <a:r>
              <a:rPr lang="en-US" sz="1400" dirty="0"/>
              <a:t>In PPT 2010: </a:t>
            </a:r>
            <a:r>
              <a:rPr lang="en-US" sz="1400" dirty="0">
                <a:hlinkClick r:id="rId3"/>
              </a:rPr>
              <a:t>https://www.youtube.com/watch?v=eDUpxkQMSPQ</a:t>
            </a:r>
            <a:r>
              <a:rPr lang="en-US" sz="1400" dirty="0"/>
              <a:t> </a:t>
            </a:r>
          </a:p>
          <a:p>
            <a:endParaRPr lang="en-US" sz="1400" dirty="0"/>
          </a:p>
          <a:p>
            <a:pPr>
              <a:buFont typeface="Arial" pitchFamily="34" charset="0"/>
              <a:buChar char="•"/>
            </a:pPr>
            <a:r>
              <a:rPr lang="en-US" sz="1400" dirty="0"/>
              <a:t>In PPT, Word and Excel 2013 &amp; 2016:  </a:t>
            </a:r>
            <a:r>
              <a:rPr lang="en-US" sz="1400" dirty="0">
                <a:hlinkClick r:id="rId4"/>
              </a:rPr>
              <a:t>https://www.youtube.com/watch?v=siochpC2Dlw</a:t>
            </a:r>
            <a:r>
              <a:rPr lang="en-US" sz="1400" dirty="0"/>
              <a:t> </a:t>
            </a:r>
          </a:p>
        </p:txBody>
      </p:sp>
      <p:sp>
        <p:nvSpPr>
          <p:cNvPr id="4" name="Slide Number Placeholder 3"/>
          <p:cNvSpPr>
            <a:spLocks noGrp="1"/>
          </p:cNvSpPr>
          <p:nvPr>
            <p:ph type="sldNum" sz="quarter" idx="10"/>
          </p:nvPr>
        </p:nvSpPr>
        <p:spPr/>
        <p:txBody>
          <a:bodyPr/>
          <a:lstStyle/>
          <a:p>
            <a:fld id="{45A4BB0D-B167-4AC7-BDE1-813F644964DA}" type="slidenum">
              <a:rPr lang="en-US" smtClean="0"/>
              <a:pPr/>
              <a:t>179</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Source:  https://www.washington.edu/accessibility/videos/ </a:t>
            </a:r>
          </a:p>
        </p:txBody>
      </p:sp>
      <p:sp>
        <p:nvSpPr>
          <p:cNvPr id="4" name="Slide Number Placeholder 3"/>
          <p:cNvSpPr>
            <a:spLocks noGrp="1"/>
          </p:cNvSpPr>
          <p:nvPr>
            <p:ph type="sldNum" sz="quarter" idx="10"/>
          </p:nvPr>
        </p:nvSpPr>
        <p:spPr/>
        <p:txBody>
          <a:bodyPr/>
          <a:lstStyle/>
          <a:p>
            <a:fld id="{45A4BB0D-B167-4AC7-BDE1-813F644964DA}" type="slidenum">
              <a:rPr lang="en-US" smtClean="0"/>
              <a:pPr/>
              <a:t>185</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https://www.washington.edu/accessibility/videos/</a:t>
            </a:r>
          </a:p>
        </p:txBody>
      </p:sp>
      <p:sp>
        <p:nvSpPr>
          <p:cNvPr id="4" name="Slide Number Placeholder 3"/>
          <p:cNvSpPr>
            <a:spLocks noGrp="1"/>
          </p:cNvSpPr>
          <p:nvPr>
            <p:ph type="sldNum" sz="quarter" idx="10"/>
          </p:nvPr>
        </p:nvSpPr>
        <p:spPr/>
        <p:txBody>
          <a:bodyPr/>
          <a:lstStyle/>
          <a:p>
            <a:fld id="{F55B9481-78A4-4AE9-A460-1F3C0B64C86D}" type="slidenum">
              <a:rPr lang="en-US" smtClean="0"/>
              <a:pPr/>
              <a:t>186</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lnSpc>
                <a:spcPct val="110000"/>
              </a:lnSpc>
              <a:spcBef>
                <a:spcPts val="1200"/>
              </a:spcBef>
              <a:spcAft>
                <a:spcPts val="1200"/>
              </a:spcAft>
              <a:buFont typeface="Wingdings" pitchFamily="2" charset="2"/>
              <a:buChar char="q"/>
            </a:pPr>
            <a:r>
              <a:rPr lang="en-US" sz="2600" dirty="0"/>
              <a:t>Braille and Enlarged print –blind, vision</a:t>
            </a:r>
          </a:p>
          <a:p>
            <a:pPr lvl="1">
              <a:lnSpc>
                <a:spcPct val="110000"/>
              </a:lnSpc>
              <a:spcBef>
                <a:spcPts val="1200"/>
              </a:spcBef>
              <a:spcAft>
                <a:spcPts val="1200"/>
              </a:spcAft>
              <a:buFont typeface="Wingdings" pitchFamily="2" charset="2"/>
              <a:buChar char="q"/>
            </a:pPr>
            <a:r>
              <a:rPr lang="en-US" sz="2600" dirty="0"/>
              <a:t>Documents on CD – deaf, hard of hearing</a:t>
            </a:r>
          </a:p>
          <a:p>
            <a:pPr lvl="1">
              <a:buFont typeface="Wingdings" pitchFamily="2" charset="2"/>
              <a:buChar char="q"/>
            </a:pPr>
            <a:r>
              <a:rPr lang="en-US" sz="2600" dirty="0"/>
              <a:t>Bilingual – Limited English Proficiency or ESL</a:t>
            </a:r>
          </a:p>
          <a:p>
            <a:endParaRPr lang="en-US" dirty="0"/>
          </a:p>
        </p:txBody>
      </p:sp>
      <p:sp>
        <p:nvSpPr>
          <p:cNvPr id="4" name="Slide Number Placeholder 3"/>
          <p:cNvSpPr>
            <a:spLocks noGrp="1"/>
          </p:cNvSpPr>
          <p:nvPr>
            <p:ph type="sldNum" sz="quarter" idx="10"/>
          </p:nvPr>
        </p:nvSpPr>
        <p:spPr/>
        <p:txBody>
          <a:bodyPr/>
          <a:lstStyle/>
          <a:p>
            <a:fld id="{45A4BB0D-B167-4AC7-BDE1-813F644964DA}" type="slidenum">
              <a:rPr lang="en-US" smtClean="0"/>
              <a:pPr/>
              <a:t>187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EC94DA-FA42-4CAE-94E8-AC52B3BD2041}" type="slidenum">
              <a:rPr lang="en-US" smtClean="0"/>
              <a:pPr/>
              <a:t>11</a:t>
            </a:fld>
            <a:endParaRPr lang="en-US"/>
          </a:p>
        </p:txBody>
      </p:sp>
    </p:spTree>
    <p:extLst>
      <p:ext uri="{BB962C8B-B14F-4D97-AF65-F5344CB8AC3E}">
        <p14:creationId xmlns:p14="http://schemas.microsoft.com/office/powerpoint/2010/main" val="1295660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EC94DA-FA42-4CAE-94E8-AC52B3BD2041}" type="slidenum">
              <a:rPr lang="en-US" smtClean="0"/>
              <a:pPr/>
              <a:t>12</a:t>
            </a:fld>
            <a:endParaRPr lang="en-US"/>
          </a:p>
        </p:txBody>
      </p:sp>
    </p:spTree>
    <p:extLst>
      <p:ext uri="{BB962C8B-B14F-4D97-AF65-F5344CB8AC3E}">
        <p14:creationId xmlns:p14="http://schemas.microsoft.com/office/powerpoint/2010/main" val="3359145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EC94DA-FA42-4CAE-94E8-AC52B3BD2041}" type="slidenum">
              <a:rPr lang="en-US" smtClean="0"/>
              <a:pPr/>
              <a:t>13</a:t>
            </a:fld>
            <a:endParaRPr lang="en-US"/>
          </a:p>
        </p:txBody>
      </p:sp>
    </p:spTree>
    <p:extLst>
      <p:ext uri="{BB962C8B-B14F-4D97-AF65-F5344CB8AC3E}">
        <p14:creationId xmlns:p14="http://schemas.microsoft.com/office/powerpoint/2010/main" val="3900907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EC94DA-FA42-4CAE-94E8-AC52B3BD2041}" type="slidenum">
              <a:rPr lang="en-US" smtClean="0"/>
              <a:pPr/>
              <a:t>14</a:t>
            </a:fld>
            <a:endParaRPr lang="en-US"/>
          </a:p>
        </p:txBody>
      </p:sp>
    </p:spTree>
    <p:extLst>
      <p:ext uri="{BB962C8B-B14F-4D97-AF65-F5344CB8AC3E}">
        <p14:creationId xmlns:p14="http://schemas.microsoft.com/office/powerpoint/2010/main" val="1666593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Source: </a:t>
            </a:r>
          </a:p>
          <a:p>
            <a:r>
              <a:rPr lang="en-US" sz="1400" dirty="0">
                <a:hlinkClick r:id="rId3"/>
              </a:rPr>
              <a:t>https://designshack.net/articles/typography/best-font-for-powerpoint/</a:t>
            </a:r>
            <a:endParaRPr lang="en-US" sz="140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9EC94DA-FA42-4CAE-94E8-AC52B3BD2041}" type="slidenum">
              <a:rPr lang="en-US" smtClean="0"/>
              <a:pPr/>
              <a:t>15</a:t>
            </a:fld>
            <a:endParaRPr lang="en-US"/>
          </a:p>
        </p:txBody>
      </p:sp>
    </p:spTree>
    <p:extLst>
      <p:ext uri="{BB962C8B-B14F-4D97-AF65-F5344CB8AC3E}">
        <p14:creationId xmlns:p14="http://schemas.microsoft.com/office/powerpoint/2010/main" val="1666593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EC94DA-FA42-4CAE-94E8-AC52B3BD2041}" type="slidenum">
              <a:rPr lang="en-US" smtClean="0"/>
              <a:pPr/>
              <a:t>16</a:t>
            </a:fld>
            <a:endParaRPr lang="en-US"/>
          </a:p>
        </p:txBody>
      </p:sp>
    </p:spTree>
    <p:extLst>
      <p:ext uri="{BB962C8B-B14F-4D97-AF65-F5344CB8AC3E}">
        <p14:creationId xmlns:p14="http://schemas.microsoft.com/office/powerpoint/2010/main" val="610747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EC94DA-FA42-4CAE-94E8-AC52B3BD2041}" type="slidenum">
              <a:rPr lang="en-US" smtClean="0"/>
              <a:pPr/>
              <a:t>17</a:t>
            </a:fld>
            <a:endParaRPr lang="en-US"/>
          </a:p>
        </p:txBody>
      </p:sp>
    </p:spTree>
    <p:extLst>
      <p:ext uri="{BB962C8B-B14F-4D97-AF65-F5344CB8AC3E}">
        <p14:creationId xmlns:p14="http://schemas.microsoft.com/office/powerpoint/2010/main" val="6107476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endParaRPr lang="en-US" dirty="0"/>
          </a:p>
          <a:p>
            <a:r>
              <a:rPr lang="en-US" dirty="0"/>
              <a:t>Don’t mix fonts within the body.</a:t>
            </a:r>
          </a:p>
          <a:p>
            <a:endParaRPr lang="en-US" dirty="0"/>
          </a:p>
        </p:txBody>
      </p:sp>
      <p:sp>
        <p:nvSpPr>
          <p:cNvPr id="4" name="Slide Number Placeholder 3"/>
          <p:cNvSpPr>
            <a:spLocks noGrp="1"/>
          </p:cNvSpPr>
          <p:nvPr>
            <p:ph type="sldNum" sz="quarter" idx="10"/>
          </p:nvPr>
        </p:nvSpPr>
        <p:spPr/>
        <p:txBody>
          <a:bodyPr/>
          <a:lstStyle/>
          <a:p>
            <a:fld id="{45A4BB0D-B167-4AC7-BDE1-813F644964DA}"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Clearly Printed Materials:  bold/heavy font</a:t>
            </a:r>
          </a:p>
          <a:p>
            <a:r>
              <a:rPr lang="en-US" dirty="0"/>
              <a:t>Easy Read Information:  bold/heavy font, large font, and color</a:t>
            </a:r>
          </a:p>
          <a:p>
            <a:endParaRPr lang="en-US" dirty="0"/>
          </a:p>
          <a:p>
            <a:endParaRPr lang="en-US" dirty="0"/>
          </a:p>
        </p:txBody>
      </p:sp>
      <p:sp>
        <p:nvSpPr>
          <p:cNvPr id="4" name="Slide Number Placeholder 3"/>
          <p:cNvSpPr>
            <a:spLocks noGrp="1"/>
          </p:cNvSpPr>
          <p:nvPr>
            <p:ph type="sldNum" sz="quarter" idx="10"/>
          </p:nvPr>
        </p:nvSpPr>
        <p:spPr/>
        <p:txBody>
          <a:bodyPr/>
          <a:lstStyle/>
          <a:p>
            <a:fld id="{39EC94DA-FA42-4CAE-94E8-AC52B3BD2041}" type="slidenum">
              <a:rPr lang="en-US" smtClean="0"/>
              <a:pPr/>
              <a:t>23</a:t>
            </a:fld>
            <a:endParaRPr lang="en-US"/>
          </a:p>
        </p:txBody>
      </p:sp>
    </p:spTree>
    <p:extLst>
      <p:ext uri="{BB962C8B-B14F-4D97-AF65-F5344CB8AC3E}">
        <p14:creationId xmlns:p14="http://schemas.microsoft.com/office/powerpoint/2010/main" val="770494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 </a:t>
            </a:r>
            <a:r>
              <a:rPr lang="en-US" dirty="0">
                <a:hlinkClick r:id="rId3"/>
              </a:rPr>
              <a:t>www.plainlanguage.gov/guidelines/</a:t>
            </a:r>
            <a:endParaRPr lang="en-US" dirty="0"/>
          </a:p>
          <a:p>
            <a:endParaRPr lang="en-US" dirty="0"/>
          </a:p>
        </p:txBody>
      </p:sp>
      <p:sp>
        <p:nvSpPr>
          <p:cNvPr id="4" name="Slide Number Placeholder 3"/>
          <p:cNvSpPr>
            <a:spLocks noGrp="1"/>
          </p:cNvSpPr>
          <p:nvPr>
            <p:ph type="sldNum" sz="quarter" idx="10"/>
          </p:nvPr>
        </p:nvSpPr>
        <p:spPr/>
        <p:txBody>
          <a:bodyPr/>
          <a:lstStyle/>
          <a:p>
            <a:fld id="{45A4BB0D-B167-4AC7-BDE1-813F644964DA}" type="slidenum">
              <a:rPr lang="en-US" smtClean="0"/>
              <a:pPr/>
              <a:t>2</a:t>
            </a:fld>
            <a:endParaRPr lang="en-US"/>
          </a:p>
        </p:txBody>
      </p:sp>
    </p:spTree>
    <p:extLst>
      <p:ext uri="{BB962C8B-B14F-4D97-AF65-F5344CB8AC3E}">
        <p14:creationId xmlns:p14="http://schemas.microsoft.com/office/powerpoint/2010/main" val="14814005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https://www.plainlanguage.gov/guidelines/design/highlight-important-concepts/</a:t>
            </a:r>
          </a:p>
        </p:txBody>
      </p:sp>
      <p:sp>
        <p:nvSpPr>
          <p:cNvPr id="4" name="Slide Number Placeholder 3"/>
          <p:cNvSpPr>
            <a:spLocks noGrp="1"/>
          </p:cNvSpPr>
          <p:nvPr>
            <p:ph type="sldNum" sz="quarter" idx="10"/>
          </p:nvPr>
        </p:nvSpPr>
        <p:spPr/>
        <p:txBody>
          <a:bodyPr/>
          <a:lstStyle/>
          <a:p>
            <a:fld id="{45A4BB0D-B167-4AC7-BDE1-813F644964DA}" type="slidenum">
              <a:rPr lang="en-US" smtClean="0"/>
              <a:pPr/>
              <a:t>24</a:t>
            </a:fld>
            <a:endParaRPr lang="en-US"/>
          </a:p>
        </p:txBody>
      </p:sp>
    </p:spTree>
    <p:extLst>
      <p:ext uri="{BB962C8B-B14F-4D97-AF65-F5344CB8AC3E}">
        <p14:creationId xmlns:p14="http://schemas.microsoft.com/office/powerpoint/2010/main" val="1154076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EC94DA-FA42-4CAE-94E8-AC52B3BD2041}" type="slidenum">
              <a:rPr lang="en-US" smtClean="0"/>
              <a:pPr/>
              <a:t>27</a:t>
            </a:fld>
            <a:endParaRPr lang="en-US"/>
          </a:p>
        </p:txBody>
      </p:sp>
    </p:spTree>
    <p:extLst>
      <p:ext uri="{BB962C8B-B14F-4D97-AF65-F5344CB8AC3E}">
        <p14:creationId xmlns:p14="http://schemas.microsoft.com/office/powerpoint/2010/main" val="18831246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Source: </a:t>
            </a:r>
            <a:r>
              <a:rPr lang="en-US" dirty="0">
                <a:hlinkClick r:id="rId3" action="ppaction://hlinkfile"/>
              </a:rPr>
              <a:t>file:///C:/Users/Lisa/Desktop/Cult%20Comp%206-13-18/Combo%20Lesson%2010-14-18/8%20Simple%20Ways%20to%20Improve%20Typography%20In%C2%A0Your%20Designs%20_%20AisleOne.html</a:t>
            </a:r>
            <a:r>
              <a:rPr lang="en-US" dirty="0"/>
              <a:t> </a:t>
            </a:r>
          </a:p>
        </p:txBody>
      </p:sp>
      <p:sp>
        <p:nvSpPr>
          <p:cNvPr id="4" name="Slide Number Placeholder 3"/>
          <p:cNvSpPr>
            <a:spLocks noGrp="1"/>
          </p:cNvSpPr>
          <p:nvPr>
            <p:ph type="sldNum" sz="quarter" idx="10"/>
          </p:nvPr>
        </p:nvSpPr>
        <p:spPr/>
        <p:txBody>
          <a:bodyPr/>
          <a:lstStyle/>
          <a:p>
            <a:fld id="{45A4BB0D-B167-4AC7-BDE1-813F644964DA}" type="slidenum">
              <a:rPr lang="en-US" smtClean="0"/>
              <a:pPr/>
              <a:t>30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0"/>
              </a:spcBef>
            </a:pPr>
            <a:endParaRPr lang="en-US" dirty="0"/>
          </a:p>
        </p:txBody>
      </p:sp>
      <p:sp>
        <p:nvSpPr>
          <p:cNvPr id="4" name="Slide Number Placeholder 3"/>
          <p:cNvSpPr>
            <a:spLocks noGrp="1"/>
          </p:cNvSpPr>
          <p:nvPr>
            <p:ph type="sldNum" sz="quarter" idx="10"/>
          </p:nvPr>
        </p:nvSpPr>
        <p:spPr/>
        <p:txBody>
          <a:bodyPr/>
          <a:lstStyle/>
          <a:p>
            <a:fld id="{39EC94DA-FA42-4CAE-94E8-AC52B3BD2041}" type="slidenum">
              <a:rPr lang="en-US" smtClean="0"/>
              <a:pPr/>
              <a:t>31</a:t>
            </a:fld>
            <a:endParaRPr lang="en-US"/>
          </a:p>
        </p:txBody>
      </p:sp>
    </p:spTree>
    <p:extLst>
      <p:ext uri="{BB962C8B-B14F-4D97-AF65-F5344CB8AC3E}">
        <p14:creationId xmlns:p14="http://schemas.microsoft.com/office/powerpoint/2010/main" val="37862381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Source:  </a:t>
            </a:r>
            <a:r>
              <a:rPr lang="en-US" dirty="0">
                <a:hlinkClick r:id="rId3" action="ppaction://hlinkfile"/>
              </a:rPr>
              <a:t>file:///C:/Users/Lisa/Desktop/Cult%20Comp%206-13-18/Combo%20Lesson%2010-14-18/8%20Simple%20Ways%20to%20Improve%20Typography%20In%C2%A0Your%20Designs%20_%20AisleOne.html</a:t>
            </a:r>
            <a:r>
              <a:rPr lang="en-US" dirty="0"/>
              <a:t> </a:t>
            </a:r>
          </a:p>
        </p:txBody>
      </p:sp>
      <p:sp>
        <p:nvSpPr>
          <p:cNvPr id="4" name="Slide Number Placeholder 3"/>
          <p:cNvSpPr>
            <a:spLocks noGrp="1"/>
          </p:cNvSpPr>
          <p:nvPr>
            <p:ph type="sldNum" sz="quarter" idx="10"/>
          </p:nvPr>
        </p:nvSpPr>
        <p:spPr/>
        <p:txBody>
          <a:bodyPr/>
          <a:lstStyle/>
          <a:p>
            <a:fld id="{45A4BB0D-B167-4AC7-BDE1-813F644964DA}" type="slidenum">
              <a:rPr lang="en-US" smtClean="0"/>
              <a:pPr/>
              <a:t>32</a:t>
            </a:fld>
            <a:endParaRPr lang="en-US"/>
          </a:p>
        </p:txBody>
      </p:sp>
    </p:spTree>
    <p:extLst>
      <p:ext uri="{BB962C8B-B14F-4D97-AF65-F5344CB8AC3E}">
        <p14:creationId xmlns:p14="http://schemas.microsoft.com/office/powerpoint/2010/main" val="6851021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endParaRPr lang="en-US" dirty="0"/>
          </a:p>
        </p:txBody>
      </p:sp>
      <p:sp>
        <p:nvSpPr>
          <p:cNvPr id="4" name="Slide Number Placeholder 3"/>
          <p:cNvSpPr>
            <a:spLocks noGrp="1"/>
          </p:cNvSpPr>
          <p:nvPr>
            <p:ph type="sldNum" sz="quarter" idx="10"/>
          </p:nvPr>
        </p:nvSpPr>
        <p:spPr/>
        <p:txBody>
          <a:bodyPr/>
          <a:lstStyle/>
          <a:p>
            <a:fld id="{39EC94DA-FA42-4CAE-94E8-AC52B3BD2041}" type="slidenum">
              <a:rPr lang="en-US" smtClean="0"/>
              <a:pPr/>
              <a:t>33</a:t>
            </a:fld>
            <a:endParaRPr lang="en-US"/>
          </a:p>
        </p:txBody>
      </p:sp>
    </p:spTree>
    <p:extLst>
      <p:ext uri="{BB962C8B-B14F-4D97-AF65-F5344CB8AC3E}">
        <p14:creationId xmlns:p14="http://schemas.microsoft.com/office/powerpoint/2010/main" val="29904393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EDC4DC-2FC3-4EB7-B47F-00C0D339BC7A}" type="slidenum">
              <a:rPr lang="en-US" smtClean="0"/>
              <a:t>35</a:t>
            </a:fld>
            <a:endParaRPr lang="en-US"/>
          </a:p>
        </p:txBody>
      </p:sp>
    </p:spTree>
    <p:extLst>
      <p:ext uri="{BB962C8B-B14F-4D97-AF65-F5344CB8AC3E}">
        <p14:creationId xmlns:p14="http://schemas.microsoft.com/office/powerpoint/2010/main" val="42138379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http://www.cnib.ca/en/services/resources/Clearprint/Documents/CNIB%20Clear%20Print%20Guide.pdf</a:t>
            </a:r>
          </a:p>
        </p:txBody>
      </p:sp>
      <p:sp>
        <p:nvSpPr>
          <p:cNvPr id="4" name="Slide Number Placeholder 3"/>
          <p:cNvSpPr>
            <a:spLocks noGrp="1"/>
          </p:cNvSpPr>
          <p:nvPr>
            <p:ph type="sldNum" sz="quarter" idx="10"/>
          </p:nvPr>
        </p:nvSpPr>
        <p:spPr/>
        <p:txBody>
          <a:bodyPr/>
          <a:lstStyle/>
          <a:p>
            <a:fld id="{80875581-F594-40E7-BB48-C28FC98A980F}" type="slidenum">
              <a:rPr lang="en-US" smtClean="0"/>
              <a:pPr/>
              <a:t>39</a:t>
            </a:fld>
            <a:endParaRPr lang="en-US" dirty="0"/>
          </a:p>
        </p:txBody>
      </p:sp>
    </p:spTree>
    <p:extLst>
      <p:ext uri="{BB962C8B-B14F-4D97-AF65-F5344CB8AC3E}">
        <p14:creationId xmlns:p14="http://schemas.microsoft.com/office/powerpoint/2010/main" val="37395581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a:t>Glossy finish:  matte or non-glossy finish can reduce glare</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Avoid watermarks and complicated background designs to reduce distractions</a:t>
            </a:r>
          </a:p>
        </p:txBody>
      </p:sp>
      <p:sp>
        <p:nvSpPr>
          <p:cNvPr id="4" name="Slide Number Placeholder 3"/>
          <p:cNvSpPr>
            <a:spLocks noGrp="1"/>
          </p:cNvSpPr>
          <p:nvPr>
            <p:ph type="sldNum" sz="quarter" idx="10"/>
          </p:nvPr>
        </p:nvSpPr>
        <p:spPr/>
        <p:txBody>
          <a:bodyPr/>
          <a:lstStyle/>
          <a:p>
            <a:fld id="{80875581-F594-40E7-BB48-C28FC98A980F}" type="slidenum">
              <a:rPr lang="en-US" smtClean="0"/>
              <a:pPr/>
              <a:t>40</a:t>
            </a:fld>
            <a:endParaRPr lang="en-US" dirty="0"/>
          </a:p>
        </p:txBody>
      </p:sp>
    </p:spTree>
    <p:extLst>
      <p:ext uri="{BB962C8B-B14F-4D97-AF65-F5344CB8AC3E}">
        <p14:creationId xmlns:p14="http://schemas.microsoft.com/office/powerpoint/2010/main" val="778502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Why use wide margins, for reason other than printing for books or spiral binding?</a:t>
            </a:r>
          </a:p>
          <a:p>
            <a:endParaRPr lang="en-US" dirty="0"/>
          </a:p>
        </p:txBody>
      </p:sp>
      <p:sp>
        <p:nvSpPr>
          <p:cNvPr id="4" name="Slide Number Placeholder 3"/>
          <p:cNvSpPr>
            <a:spLocks noGrp="1"/>
          </p:cNvSpPr>
          <p:nvPr>
            <p:ph type="sldNum" sz="quarter" idx="10"/>
          </p:nvPr>
        </p:nvSpPr>
        <p:spPr/>
        <p:txBody>
          <a:bodyPr/>
          <a:lstStyle/>
          <a:p>
            <a:fld id="{39EC94DA-FA42-4CAE-94E8-AC52B3BD2041}" type="slidenum">
              <a:rPr lang="en-US" smtClean="0"/>
              <a:pPr/>
              <a:t>41</a:t>
            </a:fld>
            <a:endParaRPr lang="en-US"/>
          </a:p>
        </p:txBody>
      </p:sp>
    </p:spTree>
    <p:extLst>
      <p:ext uri="{BB962C8B-B14F-4D97-AF65-F5344CB8AC3E}">
        <p14:creationId xmlns:p14="http://schemas.microsoft.com/office/powerpoint/2010/main" val="528706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 </a:t>
            </a:r>
            <a:r>
              <a:rPr lang="en-US" dirty="0">
                <a:hlinkClick r:id="rId3"/>
              </a:rPr>
              <a:t>www.plainlanguage.gov/guidelines/</a:t>
            </a:r>
            <a:endParaRPr lang="en-US" dirty="0"/>
          </a:p>
          <a:p>
            <a:endParaRPr lang="en-US" dirty="0"/>
          </a:p>
        </p:txBody>
      </p:sp>
      <p:sp>
        <p:nvSpPr>
          <p:cNvPr id="4" name="Slide Number Placeholder 3"/>
          <p:cNvSpPr>
            <a:spLocks noGrp="1"/>
          </p:cNvSpPr>
          <p:nvPr>
            <p:ph type="sldNum" sz="quarter" idx="10"/>
          </p:nvPr>
        </p:nvSpPr>
        <p:spPr/>
        <p:txBody>
          <a:bodyPr/>
          <a:lstStyle/>
          <a:p>
            <a:fld id="{45A4BB0D-B167-4AC7-BDE1-813F644964DA}" type="slidenum">
              <a:rPr lang="en-US" smtClean="0"/>
              <a:pPr/>
              <a:t>3</a:t>
            </a:fld>
            <a:endParaRPr lang="en-US"/>
          </a:p>
        </p:txBody>
      </p:sp>
    </p:spTree>
    <p:extLst>
      <p:ext uri="{BB962C8B-B14F-4D97-AF65-F5344CB8AC3E}">
        <p14:creationId xmlns:p14="http://schemas.microsoft.com/office/powerpoint/2010/main" val="2853751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A4BB0D-B167-4AC7-BDE1-813F644964DA}" type="slidenum">
              <a:rPr lang="en-US" smtClean="0"/>
              <a:pPr/>
              <a:t>43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Select a sans serif font for the headings (like Arial). – a little more serious looking.</a:t>
            </a:r>
          </a:p>
          <a:p>
            <a:endParaRPr lang="en-US" dirty="0"/>
          </a:p>
          <a:p>
            <a:r>
              <a:rPr lang="en-US" dirty="0"/>
              <a:t>Select a serif font for the body text (like Times Roman). – best readability.</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5A4BB0D-B167-4AC7-BDE1-813F644964DA}" type="slidenum">
              <a:rPr lang="en-US" smtClean="0"/>
              <a:pPr/>
              <a:t>45</a:t>
            </a:fld>
            <a:endParaRPr lang="en-US"/>
          </a:p>
        </p:txBody>
      </p:sp>
    </p:spTree>
    <p:extLst>
      <p:ext uri="{BB962C8B-B14F-4D97-AF65-F5344CB8AC3E}">
        <p14:creationId xmlns:p14="http://schemas.microsoft.com/office/powerpoint/2010/main" val="11049874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Source:  https://laceytechsolutions.co.uk/blog/importance-of-consistency-in-web-design/ </a:t>
            </a:r>
          </a:p>
          <a:p>
            <a:endParaRPr lang="en-US" dirty="0"/>
          </a:p>
        </p:txBody>
      </p:sp>
      <p:sp>
        <p:nvSpPr>
          <p:cNvPr id="4" name="Slide Number Placeholder 3"/>
          <p:cNvSpPr>
            <a:spLocks noGrp="1"/>
          </p:cNvSpPr>
          <p:nvPr>
            <p:ph type="sldNum" sz="quarter" idx="10"/>
          </p:nvPr>
        </p:nvSpPr>
        <p:spPr/>
        <p:txBody>
          <a:bodyPr/>
          <a:lstStyle/>
          <a:p>
            <a:fld id="{45A4BB0D-B167-4AC7-BDE1-813F644964DA}" type="slidenum">
              <a:rPr lang="en-US" smtClean="0"/>
              <a:pPr/>
              <a:t>46</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Source:  https://laceytechsolutions.co.uk/blog/importance-of-consistency-in-web-design/ </a:t>
            </a:r>
          </a:p>
        </p:txBody>
      </p:sp>
      <p:sp>
        <p:nvSpPr>
          <p:cNvPr id="4" name="Slide Number Placeholder 3"/>
          <p:cNvSpPr>
            <a:spLocks noGrp="1"/>
          </p:cNvSpPr>
          <p:nvPr>
            <p:ph type="sldNum" sz="quarter" idx="10"/>
          </p:nvPr>
        </p:nvSpPr>
        <p:spPr/>
        <p:txBody>
          <a:bodyPr/>
          <a:lstStyle/>
          <a:p>
            <a:fld id="{45A4BB0D-B167-4AC7-BDE1-813F644964DA}" type="slidenum">
              <a:rPr lang="en-US" smtClean="0"/>
              <a:pPr/>
              <a:t>47</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https://www.plainlanguage.gov/guidelines/design/</a:t>
            </a:r>
          </a:p>
        </p:txBody>
      </p:sp>
      <p:sp>
        <p:nvSpPr>
          <p:cNvPr id="4" name="Slide Number Placeholder 3"/>
          <p:cNvSpPr>
            <a:spLocks noGrp="1"/>
          </p:cNvSpPr>
          <p:nvPr>
            <p:ph type="sldNum" sz="quarter" idx="10"/>
          </p:nvPr>
        </p:nvSpPr>
        <p:spPr/>
        <p:txBody>
          <a:bodyPr/>
          <a:lstStyle/>
          <a:p>
            <a:fld id="{45A4BB0D-B167-4AC7-BDE1-813F644964DA}" type="slidenum">
              <a:rPr lang="en-US" smtClean="0"/>
              <a:pPr/>
              <a:t>50</a:t>
            </a:fld>
            <a:endParaRPr lang="en-US"/>
          </a:p>
        </p:txBody>
      </p:sp>
    </p:spTree>
    <p:extLst>
      <p:ext uri="{BB962C8B-B14F-4D97-AF65-F5344CB8AC3E}">
        <p14:creationId xmlns:p14="http://schemas.microsoft.com/office/powerpoint/2010/main" val="34454074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https://www.plainlanguage.gov/guidelines/design/</a:t>
            </a:r>
          </a:p>
        </p:txBody>
      </p:sp>
      <p:sp>
        <p:nvSpPr>
          <p:cNvPr id="4" name="Slide Number Placeholder 3"/>
          <p:cNvSpPr>
            <a:spLocks noGrp="1"/>
          </p:cNvSpPr>
          <p:nvPr>
            <p:ph type="sldNum" sz="quarter" idx="10"/>
          </p:nvPr>
        </p:nvSpPr>
        <p:spPr/>
        <p:txBody>
          <a:bodyPr/>
          <a:lstStyle/>
          <a:p>
            <a:fld id="{45A4BB0D-B167-4AC7-BDE1-813F644964DA}" type="slidenum">
              <a:rPr lang="en-US" smtClean="0"/>
              <a:pPr/>
              <a:t>51</a:t>
            </a:fld>
            <a:endParaRPr lang="en-US"/>
          </a:p>
        </p:txBody>
      </p:sp>
    </p:spTree>
    <p:extLst>
      <p:ext uri="{BB962C8B-B14F-4D97-AF65-F5344CB8AC3E}">
        <p14:creationId xmlns:p14="http://schemas.microsoft.com/office/powerpoint/2010/main" val="34454074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Source:  https://www.creativebloq.com/features/10-great-uses-of-negative-space-in-web-design</a:t>
            </a:r>
          </a:p>
        </p:txBody>
      </p:sp>
      <p:sp>
        <p:nvSpPr>
          <p:cNvPr id="4" name="Slide Number Placeholder 3"/>
          <p:cNvSpPr>
            <a:spLocks noGrp="1"/>
          </p:cNvSpPr>
          <p:nvPr>
            <p:ph type="sldNum" sz="quarter" idx="10"/>
          </p:nvPr>
        </p:nvSpPr>
        <p:spPr/>
        <p:txBody>
          <a:bodyPr/>
          <a:lstStyle/>
          <a:p>
            <a:fld id="{45A4BB0D-B167-4AC7-BDE1-813F644964DA}" type="slidenum">
              <a:rPr lang="en-US" smtClean="0"/>
              <a:pPr/>
              <a:t>53</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Source:  https://www.creativebloq.com/features/10-great-uses-of-negative-space-in-web-design</a:t>
            </a:r>
          </a:p>
        </p:txBody>
      </p:sp>
      <p:sp>
        <p:nvSpPr>
          <p:cNvPr id="4" name="Slide Number Placeholder 3"/>
          <p:cNvSpPr>
            <a:spLocks noGrp="1"/>
          </p:cNvSpPr>
          <p:nvPr>
            <p:ph type="sldNum" sz="quarter" idx="10"/>
          </p:nvPr>
        </p:nvSpPr>
        <p:spPr/>
        <p:txBody>
          <a:bodyPr/>
          <a:lstStyle/>
          <a:p>
            <a:fld id="{45A4BB0D-B167-4AC7-BDE1-813F644964DA}" type="slidenum">
              <a:rPr lang="en-US" smtClean="0"/>
              <a:pPr/>
              <a:t>54</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A4BB0D-B167-4AC7-BDE1-813F644964DA}" type="slidenum">
              <a:rPr lang="en-US" smtClean="0"/>
              <a:pPr/>
              <a:t>57</a:t>
            </a:fld>
            <a:endParaRPr lang="en-US"/>
          </a:p>
        </p:txBody>
      </p:sp>
    </p:spTree>
    <p:extLst>
      <p:ext uri="{BB962C8B-B14F-4D97-AF65-F5344CB8AC3E}">
        <p14:creationId xmlns:p14="http://schemas.microsoft.com/office/powerpoint/2010/main" val="28089656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A4BB0D-B167-4AC7-BDE1-813F644964DA}" type="slidenum">
              <a:rPr lang="en-US" smtClean="0"/>
              <a:pPr/>
              <a:t>58</a:t>
            </a:fld>
            <a:endParaRPr lang="en-US"/>
          </a:p>
        </p:txBody>
      </p:sp>
    </p:spTree>
    <p:extLst>
      <p:ext uri="{BB962C8B-B14F-4D97-AF65-F5344CB8AC3E}">
        <p14:creationId xmlns:p14="http://schemas.microsoft.com/office/powerpoint/2010/main" val="2808965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 </a:t>
            </a:r>
            <a:r>
              <a:rPr lang="en-US" dirty="0">
                <a:hlinkClick r:id="rId3"/>
              </a:rPr>
              <a:t>www.plainlanguage.gov/guidelines/</a:t>
            </a:r>
            <a:endParaRPr lang="en-US" dirty="0"/>
          </a:p>
          <a:p>
            <a:endParaRPr lang="en-US" dirty="0"/>
          </a:p>
        </p:txBody>
      </p:sp>
      <p:sp>
        <p:nvSpPr>
          <p:cNvPr id="4" name="Slide Number Placeholder 3"/>
          <p:cNvSpPr>
            <a:spLocks noGrp="1"/>
          </p:cNvSpPr>
          <p:nvPr>
            <p:ph type="sldNum" sz="quarter" idx="10"/>
          </p:nvPr>
        </p:nvSpPr>
        <p:spPr/>
        <p:txBody>
          <a:bodyPr/>
          <a:lstStyle/>
          <a:p>
            <a:fld id="{45A4BB0D-B167-4AC7-BDE1-813F644964DA}" type="slidenum">
              <a:rPr lang="en-US" smtClean="0"/>
              <a:pPr/>
              <a:t>4</a:t>
            </a:fld>
            <a:endParaRPr lang="en-US"/>
          </a:p>
        </p:txBody>
      </p:sp>
    </p:spTree>
    <p:extLst>
      <p:ext uri="{BB962C8B-B14F-4D97-AF65-F5344CB8AC3E}">
        <p14:creationId xmlns:p14="http://schemas.microsoft.com/office/powerpoint/2010/main" val="2853751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A4BB0D-B167-4AC7-BDE1-813F644964DA}" type="slidenum">
              <a:rPr lang="en-US" smtClean="0"/>
              <a:pPr/>
              <a:t>59</a:t>
            </a:fld>
            <a:endParaRPr lang="en-US"/>
          </a:p>
        </p:txBody>
      </p:sp>
    </p:spTree>
    <p:extLst>
      <p:ext uri="{BB962C8B-B14F-4D97-AF65-F5344CB8AC3E}">
        <p14:creationId xmlns:p14="http://schemas.microsoft.com/office/powerpoint/2010/main" val="31176534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for heading types:  </a:t>
            </a:r>
            <a:r>
              <a:rPr lang="en-US" dirty="0">
                <a:hlinkClick r:id="rId3"/>
              </a:rPr>
              <a:t>https://www.plainlanguage.gov/guidelines/organize/add-useful-headings/</a:t>
            </a:r>
            <a:r>
              <a:rPr lang="en-US" dirty="0"/>
              <a:t> </a:t>
            </a:r>
          </a:p>
          <a:p>
            <a:endParaRPr lang="en-US" dirty="0"/>
          </a:p>
          <a:p>
            <a:r>
              <a:rPr lang="en-US" dirty="0">
                <a:solidFill>
                  <a:srgbClr val="FF0000"/>
                </a:solidFill>
              </a:rPr>
              <a:t>Source for how to capitalize Question Heading Type:  </a:t>
            </a:r>
            <a:r>
              <a:rPr lang="en-US" dirty="0">
                <a:solidFill>
                  <a:srgbClr val="FF0000"/>
                </a:solidFill>
                <a:hlinkClick r:id="rId4"/>
              </a:rPr>
              <a:t>https://english.stackexchange.com/questions/435070/what-to-capitalize-if-the-title-is-a-question</a:t>
            </a:r>
            <a:r>
              <a:rPr lang="en-US" dirty="0">
                <a:solidFill>
                  <a:srgbClr val="FF0000"/>
                </a:solidFill>
              </a:rPr>
              <a:t> </a:t>
            </a:r>
          </a:p>
          <a:p>
            <a:endParaRPr lang="en-US" dirty="0">
              <a:solidFill>
                <a:srgbClr val="FF0000"/>
              </a:solidFill>
            </a:endParaRPr>
          </a:p>
          <a:p>
            <a:r>
              <a:rPr lang="en-US" dirty="0">
                <a:solidFill>
                  <a:srgbClr val="FF0000"/>
                </a:solidFill>
              </a:rPr>
              <a:t>If the title itself is a question, should the rules of capitalization follow those used for a sentence structure, or those for titles? Such as here, for the title of a presentation on learning to ski: "Do you want to learn to ski?" versus "Do You Want to Learn to Ski?“  Note that titles and headings do not have to use "title case". It's not incorrect in general to use "</a:t>
            </a:r>
            <a:r>
              <a:rPr lang="en-US" u="sng" dirty="0">
                <a:solidFill>
                  <a:srgbClr val="FF0000"/>
                </a:solidFill>
                <a:hlinkClick r:id="rId5"/>
              </a:rPr>
              <a:t>sentence case</a:t>
            </a:r>
            <a:r>
              <a:rPr lang="en-US" dirty="0">
                <a:solidFill>
                  <a:srgbClr val="FF0000"/>
                </a:solidFill>
              </a:rPr>
              <a:t>" instead.</a:t>
            </a:r>
          </a:p>
          <a:p>
            <a:endParaRPr lang="en-US" dirty="0">
              <a:solidFill>
                <a:srgbClr val="FF0000"/>
              </a:solidFill>
            </a:endParaRPr>
          </a:p>
          <a:p>
            <a:pPr fontAlgn="base"/>
            <a:r>
              <a:rPr lang="en-US" b="1" dirty="0"/>
              <a:t>Capitalization</a:t>
            </a:r>
          </a:p>
          <a:p>
            <a:pPr fontAlgn="base"/>
            <a:r>
              <a:rPr lang="en-US" dirty="0"/>
              <a:t>Be consistent in your use of capital letters. In a title or headline, you can choose to capitalize each word, or just the first word of the sentence. In addition, you can choose to capitalize all letters in a word, or you can just capitalize the first letter of the word. In each case, either is fine as long as you are consistent and repeat the formatting throughout your presentation.  </a:t>
            </a:r>
            <a:r>
              <a:rPr lang="en-US"/>
              <a:t>Source:  </a:t>
            </a:r>
            <a:r>
              <a:rPr lang="en-US">
                <a:hlinkClick r:id="rId6"/>
              </a:rPr>
              <a:t>https://modicum.agency/blog/focus-details-powerpoint-presentation/</a:t>
            </a:r>
            <a:r>
              <a:rPr lang="en-US"/>
              <a:t> </a:t>
            </a:r>
            <a:endParaRPr lang="en-US" dirty="0"/>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45A4BB0D-B167-4AC7-BDE1-813F644964DA}" type="slidenum">
              <a:rPr lang="en-US" smtClean="0"/>
              <a:pPr/>
              <a:t>61</a:t>
            </a:fld>
            <a:endParaRPr lang="en-US"/>
          </a:p>
        </p:txBody>
      </p:sp>
    </p:spTree>
    <p:extLst>
      <p:ext uri="{BB962C8B-B14F-4D97-AF65-F5344CB8AC3E}">
        <p14:creationId xmlns:p14="http://schemas.microsoft.com/office/powerpoint/2010/main" val="38047592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A4BB0D-B167-4AC7-BDE1-813F644964DA}" type="slidenum">
              <a:rPr lang="en-US" smtClean="0"/>
              <a:pPr/>
              <a:t>62</a:t>
            </a:fld>
            <a:endParaRPr lang="en-US"/>
          </a:p>
        </p:txBody>
      </p:sp>
    </p:spTree>
    <p:extLst>
      <p:ext uri="{BB962C8B-B14F-4D97-AF65-F5344CB8AC3E}">
        <p14:creationId xmlns:p14="http://schemas.microsoft.com/office/powerpoint/2010/main" val="35047357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https://www.plainlanguage.gov/guidelines/organize/use-lists/</a:t>
            </a:r>
          </a:p>
        </p:txBody>
      </p:sp>
      <p:sp>
        <p:nvSpPr>
          <p:cNvPr id="4" name="Slide Number Placeholder 3"/>
          <p:cNvSpPr>
            <a:spLocks noGrp="1"/>
          </p:cNvSpPr>
          <p:nvPr>
            <p:ph type="sldNum" sz="quarter" idx="10"/>
          </p:nvPr>
        </p:nvSpPr>
        <p:spPr/>
        <p:txBody>
          <a:bodyPr/>
          <a:lstStyle/>
          <a:p>
            <a:fld id="{45A4BB0D-B167-4AC7-BDE1-813F644964DA}" type="slidenum">
              <a:rPr lang="en-US" smtClean="0"/>
              <a:pPr/>
              <a:t>63</a:t>
            </a:fld>
            <a:endParaRPr lang="en-US"/>
          </a:p>
        </p:txBody>
      </p:sp>
    </p:spTree>
    <p:extLst>
      <p:ext uri="{BB962C8B-B14F-4D97-AF65-F5344CB8AC3E}">
        <p14:creationId xmlns:p14="http://schemas.microsoft.com/office/powerpoint/2010/main" val="30678418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Source:  Plain</a:t>
            </a:r>
            <a:r>
              <a:rPr lang="en-US" baseline="0" dirty="0"/>
              <a:t>language.gov </a:t>
            </a:r>
            <a:endParaRPr lang="en-US" dirty="0"/>
          </a:p>
        </p:txBody>
      </p:sp>
      <p:sp>
        <p:nvSpPr>
          <p:cNvPr id="4" name="Slide Number Placeholder 3"/>
          <p:cNvSpPr>
            <a:spLocks noGrp="1"/>
          </p:cNvSpPr>
          <p:nvPr>
            <p:ph type="sldNum" sz="quarter" idx="10"/>
          </p:nvPr>
        </p:nvSpPr>
        <p:spPr/>
        <p:txBody>
          <a:bodyPr/>
          <a:lstStyle/>
          <a:p>
            <a:fld id="{45A4BB0D-B167-4AC7-BDE1-813F644964DA}" type="slidenum">
              <a:rPr lang="en-US" smtClean="0"/>
              <a:pPr/>
              <a:t>64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https://www.plainlanguage.gov/guidelines/design/use-tables-to-make-complex-material-easier-to-understand/</a:t>
            </a:r>
          </a:p>
        </p:txBody>
      </p:sp>
      <p:sp>
        <p:nvSpPr>
          <p:cNvPr id="4" name="Slide Number Placeholder 3"/>
          <p:cNvSpPr>
            <a:spLocks noGrp="1"/>
          </p:cNvSpPr>
          <p:nvPr>
            <p:ph type="sldNum" sz="quarter" idx="10"/>
          </p:nvPr>
        </p:nvSpPr>
        <p:spPr/>
        <p:txBody>
          <a:bodyPr/>
          <a:lstStyle/>
          <a:p>
            <a:fld id="{45A4BB0D-B167-4AC7-BDE1-813F644964DA}" type="slidenum">
              <a:rPr lang="en-US" smtClean="0"/>
              <a:pPr/>
              <a:t>65</a:t>
            </a:fld>
            <a:endParaRPr lang="en-US"/>
          </a:p>
        </p:txBody>
      </p:sp>
    </p:spTree>
    <p:extLst>
      <p:ext uri="{BB962C8B-B14F-4D97-AF65-F5344CB8AC3E}">
        <p14:creationId xmlns:p14="http://schemas.microsoft.com/office/powerpoint/2010/main" val="7326186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A4BB0D-B167-4AC7-BDE1-813F644964DA}" type="slidenum">
              <a:rPr lang="en-US" smtClean="0"/>
              <a:pPr/>
              <a:t>68</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Plain Language:  </a:t>
            </a:r>
            <a:r>
              <a:rPr lang="en-US" dirty="0">
                <a:hlinkClick r:id="rId3"/>
              </a:rPr>
              <a:t>https://www.plainlanguage.gov/guidelines/words/use-simple-words-phrases/</a:t>
            </a:r>
            <a:r>
              <a:rPr lang="en-US" dirty="0"/>
              <a:t> </a:t>
            </a:r>
          </a:p>
        </p:txBody>
      </p:sp>
      <p:sp>
        <p:nvSpPr>
          <p:cNvPr id="4" name="Slide Number Placeholder 3"/>
          <p:cNvSpPr>
            <a:spLocks noGrp="1"/>
          </p:cNvSpPr>
          <p:nvPr>
            <p:ph type="sldNum" sz="quarter" idx="10"/>
          </p:nvPr>
        </p:nvSpPr>
        <p:spPr/>
        <p:txBody>
          <a:bodyPr/>
          <a:lstStyle/>
          <a:p>
            <a:fld id="{45A4BB0D-B167-4AC7-BDE1-813F644964DA}" type="slidenum">
              <a:rPr lang="en-US" smtClean="0"/>
              <a:pPr/>
              <a:t>70</a:t>
            </a:fld>
            <a:endParaRPr lang="en-US"/>
          </a:p>
        </p:txBody>
      </p:sp>
    </p:spTree>
    <p:extLst>
      <p:ext uri="{BB962C8B-B14F-4D97-AF65-F5344CB8AC3E}">
        <p14:creationId xmlns:p14="http://schemas.microsoft.com/office/powerpoint/2010/main" val="34426490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https://www.plainlanguage.gov/guidelines/words/avoid-hidden-verbs/</a:t>
            </a:r>
          </a:p>
        </p:txBody>
      </p:sp>
      <p:sp>
        <p:nvSpPr>
          <p:cNvPr id="4" name="Slide Number Placeholder 3"/>
          <p:cNvSpPr>
            <a:spLocks noGrp="1"/>
          </p:cNvSpPr>
          <p:nvPr>
            <p:ph type="sldNum" sz="quarter" idx="10"/>
          </p:nvPr>
        </p:nvSpPr>
        <p:spPr/>
        <p:txBody>
          <a:bodyPr/>
          <a:lstStyle/>
          <a:p>
            <a:fld id="{45A4BB0D-B167-4AC7-BDE1-813F644964DA}" type="slidenum">
              <a:rPr lang="en-US" smtClean="0"/>
              <a:pPr/>
              <a:t>71</a:t>
            </a:fld>
            <a:endParaRPr lang="en-US"/>
          </a:p>
        </p:txBody>
      </p:sp>
    </p:spTree>
    <p:extLst>
      <p:ext uri="{BB962C8B-B14F-4D97-AF65-F5344CB8AC3E}">
        <p14:creationId xmlns:p14="http://schemas.microsoft.com/office/powerpoint/2010/main" val="14911797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https://www.plainlanguage.gov/guidelines/words/minimize-definitions/ </a:t>
            </a:r>
          </a:p>
        </p:txBody>
      </p:sp>
      <p:sp>
        <p:nvSpPr>
          <p:cNvPr id="4" name="Slide Number Placeholder 3"/>
          <p:cNvSpPr>
            <a:spLocks noGrp="1"/>
          </p:cNvSpPr>
          <p:nvPr>
            <p:ph type="sldNum" sz="quarter" idx="10"/>
          </p:nvPr>
        </p:nvSpPr>
        <p:spPr/>
        <p:txBody>
          <a:bodyPr/>
          <a:lstStyle/>
          <a:p>
            <a:fld id="{45A4BB0D-B167-4AC7-BDE1-813F644964DA}" type="slidenum">
              <a:rPr lang="en-US" smtClean="0"/>
              <a:pPr/>
              <a:t>76</a:t>
            </a:fld>
            <a:endParaRPr lang="en-US"/>
          </a:p>
        </p:txBody>
      </p:sp>
    </p:spTree>
    <p:extLst>
      <p:ext uri="{BB962C8B-B14F-4D97-AF65-F5344CB8AC3E}">
        <p14:creationId xmlns:p14="http://schemas.microsoft.com/office/powerpoint/2010/main" val="2273068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 </a:t>
            </a:r>
            <a:r>
              <a:rPr lang="en-US" dirty="0">
                <a:hlinkClick r:id="rId3"/>
              </a:rPr>
              <a:t>www.plainlanguage.gov/guidelines/</a:t>
            </a:r>
            <a:endParaRPr lang="en-US" dirty="0"/>
          </a:p>
          <a:p>
            <a:endParaRPr lang="en-US" dirty="0"/>
          </a:p>
        </p:txBody>
      </p:sp>
      <p:sp>
        <p:nvSpPr>
          <p:cNvPr id="4" name="Slide Number Placeholder 3"/>
          <p:cNvSpPr>
            <a:spLocks noGrp="1"/>
          </p:cNvSpPr>
          <p:nvPr>
            <p:ph type="sldNum" sz="quarter" idx="10"/>
          </p:nvPr>
        </p:nvSpPr>
        <p:spPr/>
        <p:txBody>
          <a:bodyPr/>
          <a:lstStyle/>
          <a:p>
            <a:fld id="{45A4BB0D-B167-4AC7-BDE1-813F644964DA}" type="slidenum">
              <a:rPr lang="en-US" smtClean="0"/>
              <a:pPr/>
              <a:t>5</a:t>
            </a:fld>
            <a:endParaRPr lang="en-US"/>
          </a:p>
        </p:txBody>
      </p:sp>
    </p:spTree>
    <p:extLst>
      <p:ext uri="{BB962C8B-B14F-4D97-AF65-F5344CB8AC3E}">
        <p14:creationId xmlns:p14="http://schemas.microsoft.com/office/powerpoint/2010/main" val="2460114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https://www.plainlanguage.gov/guidelines/conversational/use-examples/</a:t>
            </a:r>
          </a:p>
        </p:txBody>
      </p:sp>
      <p:sp>
        <p:nvSpPr>
          <p:cNvPr id="4" name="Slide Number Placeholder 3"/>
          <p:cNvSpPr>
            <a:spLocks noGrp="1"/>
          </p:cNvSpPr>
          <p:nvPr>
            <p:ph type="sldNum" sz="quarter" idx="10"/>
          </p:nvPr>
        </p:nvSpPr>
        <p:spPr/>
        <p:txBody>
          <a:bodyPr/>
          <a:lstStyle/>
          <a:p>
            <a:fld id="{45A4BB0D-B167-4AC7-BDE1-813F644964DA}" type="slidenum">
              <a:rPr lang="en-US" smtClean="0"/>
              <a:pPr/>
              <a:t>77</a:t>
            </a:fld>
            <a:endParaRPr lang="en-US"/>
          </a:p>
        </p:txBody>
      </p:sp>
    </p:spTree>
    <p:extLst>
      <p:ext uri="{BB962C8B-B14F-4D97-AF65-F5344CB8AC3E}">
        <p14:creationId xmlns:p14="http://schemas.microsoft.com/office/powerpoint/2010/main" val="576230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https://www.plainlanguage.gov/guidelines/conversational/use-examples/</a:t>
            </a:r>
          </a:p>
        </p:txBody>
      </p:sp>
      <p:sp>
        <p:nvSpPr>
          <p:cNvPr id="4" name="Slide Number Placeholder 3"/>
          <p:cNvSpPr>
            <a:spLocks noGrp="1"/>
          </p:cNvSpPr>
          <p:nvPr>
            <p:ph type="sldNum" sz="quarter" idx="10"/>
          </p:nvPr>
        </p:nvSpPr>
        <p:spPr/>
        <p:txBody>
          <a:bodyPr/>
          <a:lstStyle/>
          <a:p>
            <a:fld id="{45A4BB0D-B167-4AC7-BDE1-813F644964DA}" type="slidenum">
              <a:rPr lang="en-US" smtClean="0"/>
              <a:pPr/>
              <a:t>78</a:t>
            </a:fld>
            <a:endParaRPr lang="en-US"/>
          </a:p>
        </p:txBody>
      </p:sp>
    </p:spTree>
    <p:extLst>
      <p:ext uri="{BB962C8B-B14F-4D97-AF65-F5344CB8AC3E}">
        <p14:creationId xmlns:p14="http://schemas.microsoft.com/office/powerpoint/2010/main" val="576230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Chart to know if you have the right to use an image:  https://lifehacker.com/follow-this-chart-to-know-if-you-can-use-an-image-from-1615584870</a:t>
            </a:r>
          </a:p>
        </p:txBody>
      </p:sp>
      <p:sp>
        <p:nvSpPr>
          <p:cNvPr id="4" name="Slide Number Placeholder 3"/>
          <p:cNvSpPr>
            <a:spLocks noGrp="1"/>
          </p:cNvSpPr>
          <p:nvPr>
            <p:ph type="sldNum" sz="quarter" idx="10"/>
          </p:nvPr>
        </p:nvSpPr>
        <p:spPr/>
        <p:txBody>
          <a:bodyPr/>
          <a:lstStyle/>
          <a:p>
            <a:fld id="{45A4BB0D-B167-4AC7-BDE1-813F644964DA}" type="slidenum">
              <a:rPr lang="en-US" smtClean="0"/>
              <a:pPr/>
              <a:t>79</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Source:  </a:t>
            </a:r>
            <a:r>
              <a:rPr lang="en-US" dirty="0">
                <a:hlinkClick r:id="rId3"/>
              </a:rPr>
              <a:t>http://www.washington.edu/accessibility/documents/</a:t>
            </a:r>
            <a:r>
              <a:rPr lang="en-US" dirty="0"/>
              <a:t> </a:t>
            </a:r>
          </a:p>
          <a:p>
            <a:endParaRPr lang="en-US" dirty="0"/>
          </a:p>
        </p:txBody>
      </p:sp>
      <p:sp>
        <p:nvSpPr>
          <p:cNvPr id="4" name="Slide Number Placeholder 3"/>
          <p:cNvSpPr>
            <a:spLocks noGrp="1"/>
          </p:cNvSpPr>
          <p:nvPr>
            <p:ph type="sldNum" sz="quarter" idx="10"/>
          </p:nvPr>
        </p:nvSpPr>
        <p:spPr/>
        <p:txBody>
          <a:bodyPr/>
          <a:lstStyle/>
          <a:p>
            <a:fld id="{45A4BB0D-B167-4AC7-BDE1-813F644964DA}" type="slidenum">
              <a:rPr lang="en-US" smtClean="0"/>
              <a:pPr/>
              <a:t>87</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http://www.washington.edu/accessibility/documents/</a:t>
            </a:r>
          </a:p>
        </p:txBody>
      </p:sp>
      <p:sp>
        <p:nvSpPr>
          <p:cNvPr id="4" name="Slide Number Placeholder 3"/>
          <p:cNvSpPr>
            <a:spLocks noGrp="1"/>
          </p:cNvSpPr>
          <p:nvPr>
            <p:ph type="sldNum" sz="quarter" idx="10"/>
          </p:nvPr>
        </p:nvSpPr>
        <p:spPr/>
        <p:txBody>
          <a:bodyPr/>
          <a:lstStyle/>
          <a:p>
            <a:fld id="{80875581-F594-40E7-BB48-C28FC98A980F}" type="slidenum">
              <a:rPr lang="en-US" smtClean="0"/>
              <a:pPr/>
              <a:t>88</a:t>
            </a:fld>
            <a:endParaRPr lang="en-US" dirty="0"/>
          </a:p>
        </p:txBody>
      </p:sp>
    </p:spTree>
    <p:extLst>
      <p:ext uri="{BB962C8B-B14F-4D97-AF65-F5344CB8AC3E}">
        <p14:creationId xmlns:p14="http://schemas.microsoft.com/office/powerpoint/2010/main" val="22095226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0875581-F594-40E7-BB48-C28FC98A980F}" type="slidenum">
              <a:rPr lang="en-US" smtClean="0"/>
              <a:pPr/>
              <a:t>90</a:t>
            </a:fld>
            <a:endParaRPr lang="en-US" dirty="0"/>
          </a:p>
        </p:txBody>
      </p:sp>
    </p:spTree>
    <p:extLst>
      <p:ext uri="{BB962C8B-B14F-4D97-AF65-F5344CB8AC3E}">
        <p14:creationId xmlns:p14="http://schemas.microsoft.com/office/powerpoint/2010/main" val="22393347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http://www.washington.edu/accessibility/documents/</a:t>
            </a:r>
          </a:p>
          <a:p>
            <a:endParaRPr lang="en-US" dirty="0"/>
          </a:p>
        </p:txBody>
      </p:sp>
      <p:sp>
        <p:nvSpPr>
          <p:cNvPr id="4" name="Slide Number Placeholder 3"/>
          <p:cNvSpPr>
            <a:spLocks noGrp="1"/>
          </p:cNvSpPr>
          <p:nvPr>
            <p:ph type="sldNum" sz="quarter" idx="10"/>
          </p:nvPr>
        </p:nvSpPr>
        <p:spPr/>
        <p:txBody>
          <a:bodyPr/>
          <a:lstStyle/>
          <a:p>
            <a:fld id="{80875581-F594-40E7-BB48-C28FC98A980F}" type="slidenum">
              <a:rPr lang="en-US" smtClean="0"/>
              <a:pPr/>
              <a:t>93</a:t>
            </a:fld>
            <a:endParaRPr lang="en-US" dirty="0"/>
          </a:p>
        </p:txBody>
      </p:sp>
    </p:spTree>
    <p:extLst>
      <p:ext uri="{BB962C8B-B14F-4D97-AF65-F5344CB8AC3E}">
        <p14:creationId xmlns:p14="http://schemas.microsoft.com/office/powerpoint/2010/main" val="35848501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http://www.washington.edu/accessibility/documents/</a:t>
            </a:r>
          </a:p>
          <a:p>
            <a:endParaRPr lang="en-US" dirty="0"/>
          </a:p>
        </p:txBody>
      </p:sp>
      <p:sp>
        <p:nvSpPr>
          <p:cNvPr id="4" name="Slide Number Placeholder 3"/>
          <p:cNvSpPr>
            <a:spLocks noGrp="1"/>
          </p:cNvSpPr>
          <p:nvPr>
            <p:ph type="sldNum" sz="quarter" idx="10"/>
          </p:nvPr>
        </p:nvSpPr>
        <p:spPr/>
        <p:txBody>
          <a:bodyPr/>
          <a:lstStyle/>
          <a:p>
            <a:fld id="{80875581-F594-40E7-BB48-C28FC98A980F}" type="slidenum">
              <a:rPr lang="en-US" smtClean="0"/>
              <a:pPr/>
              <a:t>94</a:t>
            </a:fld>
            <a:endParaRPr lang="en-US" dirty="0"/>
          </a:p>
        </p:txBody>
      </p:sp>
    </p:spTree>
    <p:extLst>
      <p:ext uri="{BB962C8B-B14F-4D97-AF65-F5344CB8AC3E}">
        <p14:creationId xmlns:p14="http://schemas.microsoft.com/office/powerpoint/2010/main" val="39974828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http://www.washington.edu/accessibility/documents/</a:t>
            </a:r>
          </a:p>
          <a:p>
            <a:endParaRPr lang="en-US" dirty="0"/>
          </a:p>
        </p:txBody>
      </p:sp>
      <p:sp>
        <p:nvSpPr>
          <p:cNvPr id="4" name="Slide Number Placeholder 3"/>
          <p:cNvSpPr>
            <a:spLocks noGrp="1"/>
          </p:cNvSpPr>
          <p:nvPr>
            <p:ph type="sldNum" sz="quarter" idx="10"/>
          </p:nvPr>
        </p:nvSpPr>
        <p:spPr/>
        <p:txBody>
          <a:bodyPr/>
          <a:lstStyle/>
          <a:p>
            <a:fld id="{80875581-F594-40E7-BB48-C28FC98A980F}" type="slidenum">
              <a:rPr lang="en-US" smtClean="0"/>
              <a:pPr/>
              <a:t>95</a:t>
            </a:fld>
            <a:endParaRPr lang="en-US" dirty="0"/>
          </a:p>
        </p:txBody>
      </p:sp>
    </p:spTree>
    <p:extLst>
      <p:ext uri="{BB962C8B-B14F-4D97-AF65-F5344CB8AC3E}">
        <p14:creationId xmlns:p14="http://schemas.microsoft.com/office/powerpoint/2010/main" val="13436087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http://www.washington.edu/accessibility/documents/</a:t>
            </a:r>
          </a:p>
          <a:p>
            <a:endParaRPr lang="en-US" dirty="0"/>
          </a:p>
        </p:txBody>
      </p:sp>
      <p:sp>
        <p:nvSpPr>
          <p:cNvPr id="4" name="Slide Number Placeholder 3"/>
          <p:cNvSpPr>
            <a:spLocks noGrp="1"/>
          </p:cNvSpPr>
          <p:nvPr>
            <p:ph type="sldNum" sz="quarter" idx="10"/>
          </p:nvPr>
        </p:nvSpPr>
        <p:spPr/>
        <p:txBody>
          <a:bodyPr/>
          <a:lstStyle/>
          <a:p>
            <a:fld id="{80875581-F594-40E7-BB48-C28FC98A980F}" type="slidenum">
              <a:rPr lang="en-US" smtClean="0"/>
              <a:pPr/>
              <a:t>96</a:t>
            </a:fld>
            <a:endParaRPr lang="en-US" dirty="0"/>
          </a:p>
        </p:txBody>
      </p:sp>
    </p:spTree>
    <p:extLst>
      <p:ext uri="{BB962C8B-B14F-4D97-AF65-F5344CB8AC3E}">
        <p14:creationId xmlns:p14="http://schemas.microsoft.com/office/powerpoint/2010/main" val="3584850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A4BB0D-B167-4AC7-BDE1-813F644964DA}"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A4BB0D-B167-4AC7-BDE1-813F644964DA}" type="slidenum">
              <a:rPr lang="en-US" smtClean="0"/>
              <a:pPr/>
              <a:t>97</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http://www.washington.edu/accessibility/documents/</a:t>
            </a:r>
          </a:p>
          <a:p>
            <a:endParaRPr lang="en-US" dirty="0"/>
          </a:p>
        </p:txBody>
      </p:sp>
      <p:sp>
        <p:nvSpPr>
          <p:cNvPr id="4" name="Slide Number Placeholder 3"/>
          <p:cNvSpPr>
            <a:spLocks noGrp="1"/>
          </p:cNvSpPr>
          <p:nvPr>
            <p:ph type="sldNum" sz="quarter" idx="10"/>
          </p:nvPr>
        </p:nvSpPr>
        <p:spPr/>
        <p:txBody>
          <a:bodyPr/>
          <a:lstStyle/>
          <a:p>
            <a:fld id="{80875581-F594-40E7-BB48-C28FC98A980F}" type="slidenum">
              <a:rPr lang="en-US" smtClean="0"/>
              <a:pPr/>
              <a:t>99</a:t>
            </a:fld>
            <a:endParaRPr lang="en-US" dirty="0"/>
          </a:p>
        </p:txBody>
      </p:sp>
    </p:spTree>
    <p:extLst>
      <p:ext uri="{BB962C8B-B14F-4D97-AF65-F5344CB8AC3E}">
        <p14:creationId xmlns:p14="http://schemas.microsoft.com/office/powerpoint/2010/main" val="1510381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dirty="0"/>
              <a:t>Source:  https://www.youtube.com/watch?v=dC8sfkQJcpA</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80875581-F594-40E7-BB48-C28FC98A980F}" type="slidenum">
              <a:rPr lang="en-US" smtClean="0"/>
              <a:pPr/>
              <a:t>100</a:t>
            </a:fld>
            <a:endParaRPr lang="en-US" dirty="0"/>
          </a:p>
        </p:txBody>
      </p:sp>
    </p:spTree>
    <p:extLst>
      <p:ext uri="{BB962C8B-B14F-4D97-AF65-F5344CB8AC3E}">
        <p14:creationId xmlns:p14="http://schemas.microsoft.com/office/powerpoint/2010/main" val="38266973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http://www.washington.edu/accessibility/documents/</a:t>
            </a:r>
          </a:p>
          <a:p>
            <a:endParaRPr lang="en-US" dirty="0"/>
          </a:p>
        </p:txBody>
      </p:sp>
      <p:sp>
        <p:nvSpPr>
          <p:cNvPr id="4" name="Slide Number Placeholder 3"/>
          <p:cNvSpPr>
            <a:spLocks noGrp="1"/>
          </p:cNvSpPr>
          <p:nvPr>
            <p:ph type="sldNum" sz="quarter" idx="10"/>
          </p:nvPr>
        </p:nvSpPr>
        <p:spPr/>
        <p:txBody>
          <a:bodyPr/>
          <a:lstStyle/>
          <a:p>
            <a:fld id="{80875581-F594-40E7-BB48-C28FC98A980F}" type="slidenum">
              <a:rPr lang="en-US" smtClean="0"/>
              <a:pPr/>
              <a:t>102</a:t>
            </a:fld>
            <a:endParaRPr lang="en-US" dirty="0"/>
          </a:p>
        </p:txBody>
      </p:sp>
    </p:spTree>
    <p:extLst>
      <p:ext uri="{BB962C8B-B14F-4D97-AF65-F5344CB8AC3E}">
        <p14:creationId xmlns:p14="http://schemas.microsoft.com/office/powerpoint/2010/main" val="39523943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875581-F594-40E7-BB48-C28FC98A980F}" type="slidenum">
              <a:rPr lang="en-US" smtClean="0"/>
              <a:pPr/>
              <a:t>103</a:t>
            </a:fld>
            <a:endParaRPr lang="en-US" dirty="0"/>
          </a:p>
        </p:txBody>
      </p:sp>
    </p:spTree>
    <p:extLst>
      <p:ext uri="{BB962C8B-B14F-4D97-AF65-F5344CB8AC3E}">
        <p14:creationId xmlns:p14="http://schemas.microsoft.com/office/powerpoint/2010/main" val="34427666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http://www.washington.edu/accessibility/documents/</a:t>
            </a:r>
          </a:p>
          <a:p>
            <a:endParaRPr lang="en-US" dirty="0"/>
          </a:p>
        </p:txBody>
      </p:sp>
      <p:sp>
        <p:nvSpPr>
          <p:cNvPr id="4" name="Slide Number Placeholder 3"/>
          <p:cNvSpPr>
            <a:spLocks noGrp="1"/>
          </p:cNvSpPr>
          <p:nvPr>
            <p:ph type="sldNum" sz="quarter" idx="10"/>
          </p:nvPr>
        </p:nvSpPr>
        <p:spPr/>
        <p:txBody>
          <a:bodyPr/>
          <a:lstStyle/>
          <a:p>
            <a:fld id="{80875581-F594-40E7-BB48-C28FC98A980F}" type="slidenum">
              <a:rPr lang="en-US" smtClean="0"/>
              <a:pPr/>
              <a:t>104</a:t>
            </a:fld>
            <a:endParaRPr lang="en-US" dirty="0"/>
          </a:p>
        </p:txBody>
      </p:sp>
    </p:spTree>
    <p:extLst>
      <p:ext uri="{BB962C8B-B14F-4D97-AF65-F5344CB8AC3E}">
        <p14:creationId xmlns:p14="http://schemas.microsoft.com/office/powerpoint/2010/main" val="22393347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http://accessibility.oregonstate.edu//descriptivelinks</a:t>
            </a:r>
          </a:p>
        </p:txBody>
      </p:sp>
      <p:sp>
        <p:nvSpPr>
          <p:cNvPr id="4" name="Slide Number Placeholder 3"/>
          <p:cNvSpPr>
            <a:spLocks noGrp="1"/>
          </p:cNvSpPr>
          <p:nvPr>
            <p:ph type="sldNum" sz="quarter" idx="10"/>
          </p:nvPr>
        </p:nvSpPr>
        <p:spPr/>
        <p:txBody>
          <a:bodyPr/>
          <a:lstStyle/>
          <a:p>
            <a:fld id="{80875581-F594-40E7-BB48-C28FC98A980F}" type="slidenum">
              <a:rPr lang="en-US" smtClean="0"/>
              <a:pPr/>
              <a:t>105</a:t>
            </a:fld>
            <a:endParaRPr lang="en-US" dirty="0"/>
          </a:p>
        </p:txBody>
      </p:sp>
    </p:spTree>
    <p:extLst>
      <p:ext uri="{BB962C8B-B14F-4D97-AF65-F5344CB8AC3E}">
        <p14:creationId xmlns:p14="http://schemas.microsoft.com/office/powerpoint/2010/main" val="39616094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http://accessibility.oregonstate.edu//descriptivelinks</a:t>
            </a:r>
          </a:p>
        </p:txBody>
      </p:sp>
      <p:sp>
        <p:nvSpPr>
          <p:cNvPr id="4" name="Slide Number Placeholder 3"/>
          <p:cNvSpPr>
            <a:spLocks noGrp="1"/>
          </p:cNvSpPr>
          <p:nvPr>
            <p:ph type="sldNum" sz="quarter" idx="10"/>
          </p:nvPr>
        </p:nvSpPr>
        <p:spPr/>
        <p:txBody>
          <a:bodyPr/>
          <a:lstStyle/>
          <a:p>
            <a:fld id="{80875581-F594-40E7-BB48-C28FC98A980F}" type="slidenum">
              <a:rPr lang="en-US" smtClean="0"/>
              <a:pPr/>
              <a:t>106</a:t>
            </a:fld>
            <a:endParaRPr lang="en-US" dirty="0"/>
          </a:p>
        </p:txBody>
      </p:sp>
    </p:spTree>
    <p:extLst>
      <p:ext uri="{BB962C8B-B14F-4D97-AF65-F5344CB8AC3E}">
        <p14:creationId xmlns:p14="http://schemas.microsoft.com/office/powerpoint/2010/main" val="39616094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https://www.youtube.com/watch?v=dC8sfkQJcpA</a:t>
            </a:r>
          </a:p>
        </p:txBody>
      </p:sp>
      <p:sp>
        <p:nvSpPr>
          <p:cNvPr id="4" name="Slide Number Placeholder 3"/>
          <p:cNvSpPr>
            <a:spLocks noGrp="1"/>
          </p:cNvSpPr>
          <p:nvPr>
            <p:ph type="sldNum" sz="quarter" idx="10"/>
          </p:nvPr>
        </p:nvSpPr>
        <p:spPr/>
        <p:txBody>
          <a:bodyPr/>
          <a:lstStyle/>
          <a:p>
            <a:fld id="{80875581-F594-40E7-BB48-C28FC98A980F}" type="slidenum">
              <a:rPr lang="en-US" smtClean="0"/>
              <a:pPr/>
              <a:t>107</a:t>
            </a:fld>
            <a:endParaRPr lang="en-US" dirty="0"/>
          </a:p>
        </p:txBody>
      </p:sp>
    </p:spTree>
    <p:extLst>
      <p:ext uri="{BB962C8B-B14F-4D97-AF65-F5344CB8AC3E}">
        <p14:creationId xmlns:p14="http://schemas.microsoft.com/office/powerpoint/2010/main" val="39616094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http://www.washington.edu/accessibility/documents/</a:t>
            </a:r>
          </a:p>
          <a:p>
            <a:endParaRPr lang="en-US" dirty="0"/>
          </a:p>
        </p:txBody>
      </p:sp>
      <p:sp>
        <p:nvSpPr>
          <p:cNvPr id="4" name="Slide Number Placeholder 3"/>
          <p:cNvSpPr>
            <a:spLocks noGrp="1"/>
          </p:cNvSpPr>
          <p:nvPr>
            <p:ph type="sldNum" sz="quarter" idx="10"/>
          </p:nvPr>
        </p:nvSpPr>
        <p:spPr/>
        <p:txBody>
          <a:bodyPr/>
          <a:lstStyle/>
          <a:p>
            <a:fld id="{80875581-F594-40E7-BB48-C28FC98A980F}" type="slidenum">
              <a:rPr lang="en-US" smtClean="0"/>
              <a:pPr/>
              <a:t>111</a:t>
            </a:fld>
            <a:endParaRPr lang="en-US" dirty="0"/>
          </a:p>
        </p:txBody>
      </p:sp>
    </p:spTree>
    <p:extLst>
      <p:ext uri="{BB962C8B-B14F-4D97-AF65-F5344CB8AC3E}">
        <p14:creationId xmlns:p14="http://schemas.microsoft.com/office/powerpoint/2010/main" val="1577334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EC94DA-FA42-4CAE-94E8-AC52B3BD2041}" type="slidenum">
              <a:rPr lang="en-US" smtClean="0"/>
              <a:pPr/>
              <a:t>7</a:t>
            </a:fld>
            <a:endParaRPr lang="en-US"/>
          </a:p>
        </p:txBody>
      </p:sp>
    </p:spTree>
    <p:extLst>
      <p:ext uri="{BB962C8B-B14F-4D97-AF65-F5344CB8AC3E}">
        <p14:creationId xmlns:p14="http://schemas.microsoft.com/office/powerpoint/2010/main" val="41445596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A4BB0D-B167-4AC7-BDE1-813F644964DA}" type="slidenum">
              <a:rPr lang="en-US" smtClean="0"/>
              <a:pPr/>
              <a:t>112</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http://www.washington.edu/accessibility/documents/</a:t>
            </a:r>
          </a:p>
          <a:p>
            <a:endParaRPr lang="en-US" dirty="0"/>
          </a:p>
        </p:txBody>
      </p:sp>
      <p:sp>
        <p:nvSpPr>
          <p:cNvPr id="4" name="Slide Number Placeholder 3"/>
          <p:cNvSpPr>
            <a:spLocks noGrp="1"/>
          </p:cNvSpPr>
          <p:nvPr>
            <p:ph type="sldNum" sz="quarter" idx="10"/>
          </p:nvPr>
        </p:nvSpPr>
        <p:spPr/>
        <p:txBody>
          <a:bodyPr/>
          <a:lstStyle/>
          <a:p>
            <a:fld id="{80875581-F594-40E7-BB48-C28FC98A980F}" type="slidenum">
              <a:rPr lang="en-US" smtClean="0"/>
              <a:pPr/>
              <a:t>114</a:t>
            </a:fld>
            <a:endParaRPr lang="en-US" dirty="0"/>
          </a:p>
        </p:txBody>
      </p:sp>
    </p:spTree>
    <p:extLst>
      <p:ext uri="{BB962C8B-B14F-4D97-AF65-F5344CB8AC3E}">
        <p14:creationId xmlns:p14="http://schemas.microsoft.com/office/powerpoint/2010/main" val="15773347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http://www.washington.edu/accessibility/documents/</a:t>
            </a:r>
          </a:p>
          <a:p>
            <a:endParaRPr lang="en-US" dirty="0"/>
          </a:p>
        </p:txBody>
      </p:sp>
      <p:sp>
        <p:nvSpPr>
          <p:cNvPr id="4" name="Slide Number Placeholder 3"/>
          <p:cNvSpPr>
            <a:spLocks noGrp="1"/>
          </p:cNvSpPr>
          <p:nvPr>
            <p:ph type="sldNum" sz="quarter" idx="10"/>
          </p:nvPr>
        </p:nvSpPr>
        <p:spPr/>
        <p:txBody>
          <a:bodyPr/>
          <a:lstStyle/>
          <a:p>
            <a:fld id="{80875581-F594-40E7-BB48-C28FC98A980F}" type="slidenum">
              <a:rPr lang="en-US" smtClean="0"/>
              <a:pPr/>
              <a:t>125</a:t>
            </a:fld>
            <a:endParaRPr lang="en-US" dirty="0"/>
          </a:p>
        </p:txBody>
      </p:sp>
    </p:spTree>
    <p:extLst>
      <p:ext uri="{BB962C8B-B14F-4D97-AF65-F5344CB8AC3E}">
        <p14:creationId xmlns:p14="http://schemas.microsoft.com/office/powerpoint/2010/main" val="2175727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https://webaim.org/techniques/screenreader/</a:t>
            </a:r>
          </a:p>
        </p:txBody>
      </p:sp>
      <p:sp>
        <p:nvSpPr>
          <p:cNvPr id="4" name="Slide Number Placeholder 3"/>
          <p:cNvSpPr>
            <a:spLocks noGrp="1"/>
          </p:cNvSpPr>
          <p:nvPr>
            <p:ph type="sldNum" sz="quarter" idx="10"/>
          </p:nvPr>
        </p:nvSpPr>
        <p:spPr/>
        <p:txBody>
          <a:bodyPr/>
          <a:lstStyle/>
          <a:p>
            <a:fld id="{80875581-F594-40E7-BB48-C28FC98A980F}" type="slidenum">
              <a:rPr lang="en-US" smtClean="0"/>
              <a:pPr/>
              <a:t>126</a:t>
            </a:fld>
            <a:endParaRPr lang="en-US" dirty="0"/>
          </a:p>
        </p:txBody>
      </p:sp>
    </p:spTree>
    <p:extLst>
      <p:ext uri="{BB962C8B-B14F-4D97-AF65-F5344CB8AC3E}">
        <p14:creationId xmlns:p14="http://schemas.microsoft.com/office/powerpoint/2010/main" val="21757276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https://webaim.org/techniques/screenreader/</a:t>
            </a:r>
          </a:p>
        </p:txBody>
      </p:sp>
      <p:sp>
        <p:nvSpPr>
          <p:cNvPr id="4" name="Slide Number Placeholder 3"/>
          <p:cNvSpPr>
            <a:spLocks noGrp="1"/>
          </p:cNvSpPr>
          <p:nvPr>
            <p:ph type="sldNum" sz="quarter" idx="10"/>
          </p:nvPr>
        </p:nvSpPr>
        <p:spPr/>
        <p:txBody>
          <a:bodyPr/>
          <a:lstStyle/>
          <a:p>
            <a:fld id="{80875581-F594-40E7-BB48-C28FC98A980F}" type="slidenum">
              <a:rPr lang="en-US" smtClean="0"/>
              <a:pPr/>
              <a:t>127</a:t>
            </a:fld>
            <a:endParaRPr lang="en-US" dirty="0"/>
          </a:p>
        </p:txBody>
      </p:sp>
    </p:spTree>
    <p:extLst>
      <p:ext uri="{BB962C8B-B14F-4D97-AF65-F5344CB8AC3E}">
        <p14:creationId xmlns:p14="http://schemas.microsoft.com/office/powerpoint/2010/main" val="2175727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https://webaim.org/techniques/screenreader/</a:t>
            </a:r>
          </a:p>
        </p:txBody>
      </p:sp>
      <p:sp>
        <p:nvSpPr>
          <p:cNvPr id="4" name="Slide Number Placeholder 3"/>
          <p:cNvSpPr>
            <a:spLocks noGrp="1"/>
          </p:cNvSpPr>
          <p:nvPr>
            <p:ph type="sldNum" sz="quarter" idx="10"/>
          </p:nvPr>
        </p:nvSpPr>
        <p:spPr/>
        <p:txBody>
          <a:bodyPr/>
          <a:lstStyle/>
          <a:p>
            <a:fld id="{80875581-F594-40E7-BB48-C28FC98A980F}" type="slidenum">
              <a:rPr lang="en-US" smtClean="0"/>
              <a:pPr/>
              <a:t>128</a:t>
            </a:fld>
            <a:endParaRPr lang="en-US" dirty="0"/>
          </a:p>
        </p:txBody>
      </p:sp>
    </p:spTree>
    <p:extLst>
      <p:ext uri="{BB962C8B-B14F-4D97-AF65-F5344CB8AC3E}">
        <p14:creationId xmlns:p14="http://schemas.microsoft.com/office/powerpoint/2010/main" val="2175727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https://webaim.org/techniques/screenreader/</a:t>
            </a:r>
          </a:p>
        </p:txBody>
      </p:sp>
      <p:sp>
        <p:nvSpPr>
          <p:cNvPr id="4" name="Slide Number Placeholder 3"/>
          <p:cNvSpPr>
            <a:spLocks noGrp="1"/>
          </p:cNvSpPr>
          <p:nvPr>
            <p:ph type="sldNum" sz="quarter" idx="10"/>
          </p:nvPr>
        </p:nvSpPr>
        <p:spPr/>
        <p:txBody>
          <a:bodyPr/>
          <a:lstStyle/>
          <a:p>
            <a:fld id="{80875581-F594-40E7-BB48-C28FC98A980F}" type="slidenum">
              <a:rPr lang="en-US" smtClean="0"/>
              <a:pPr/>
              <a:t>130</a:t>
            </a:fld>
            <a:endParaRPr lang="en-US" dirty="0"/>
          </a:p>
        </p:txBody>
      </p:sp>
    </p:spTree>
    <p:extLst>
      <p:ext uri="{BB962C8B-B14F-4D97-AF65-F5344CB8AC3E}">
        <p14:creationId xmlns:p14="http://schemas.microsoft.com/office/powerpoint/2010/main" val="2175727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http://www.washington.edu/accessibility/documents/</a:t>
            </a:r>
          </a:p>
          <a:p>
            <a:endParaRPr lang="en-US" dirty="0"/>
          </a:p>
        </p:txBody>
      </p:sp>
      <p:sp>
        <p:nvSpPr>
          <p:cNvPr id="4" name="Slide Number Placeholder 3"/>
          <p:cNvSpPr>
            <a:spLocks noGrp="1"/>
          </p:cNvSpPr>
          <p:nvPr>
            <p:ph type="sldNum" sz="quarter" idx="10"/>
          </p:nvPr>
        </p:nvSpPr>
        <p:spPr/>
        <p:txBody>
          <a:bodyPr/>
          <a:lstStyle/>
          <a:p>
            <a:fld id="{80875581-F594-40E7-BB48-C28FC98A980F}" type="slidenum">
              <a:rPr lang="en-US" smtClean="0"/>
              <a:pPr/>
              <a:t>133</a:t>
            </a:fld>
            <a:endParaRPr lang="en-US" dirty="0"/>
          </a:p>
        </p:txBody>
      </p:sp>
    </p:spTree>
    <p:extLst>
      <p:ext uri="{BB962C8B-B14F-4D97-AF65-F5344CB8AC3E}">
        <p14:creationId xmlns:p14="http://schemas.microsoft.com/office/powerpoint/2010/main" val="10224722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http://www.washington.edu/accessibility/documents/</a:t>
            </a:r>
          </a:p>
          <a:p>
            <a:endParaRPr lang="en-US" dirty="0"/>
          </a:p>
        </p:txBody>
      </p:sp>
      <p:sp>
        <p:nvSpPr>
          <p:cNvPr id="4" name="Slide Number Placeholder 3"/>
          <p:cNvSpPr>
            <a:spLocks noGrp="1"/>
          </p:cNvSpPr>
          <p:nvPr>
            <p:ph type="sldNum" sz="quarter" idx="10"/>
          </p:nvPr>
        </p:nvSpPr>
        <p:spPr/>
        <p:txBody>
          <a:bodyPr/>
          <a:lstStyle/>
          <a:p>
            <a:fld id="{80875581-F594-40E7-BB48-C28FC98A980F}" type="slidenum">
              <a:rPr lang="en-US" smtClean="0"/>
              <a:pPr/>
              <a:t>134</a:t>
            </a:fld>
            <a:endParaRPr lang="en-US" dirty="0"/>
          </a:p>
        </p:txBody>
      </p:sp>
    </p:spTree>
    <p:extLst>
      <p:ext uri="{BB962C8B-B14F-4D97-AF65-F5344CB8AC3E}">
        <p14:creationId xmlns:p14="http://schemas.microsoft.com/office/powerpoint/2010/main" val="102247229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A4BB0D-B167-4AC7-BDE1-813F644964DA}" type="slidenum">
              <a:rPr lang="en-US" smtClean="0"/>
              <a:pPr/>
              <a:t>145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A4BB0D-B167-4AC7-BDE1-813F644964DA}"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875581-F594-40E7-BB48-C28FC98A980F}" type="slidenum">
              <a:rPr lang="en-US" smtClean="0"/>
              <a:pPr/>
              <a:t>146</a:t>
            </a:fld>
            <a:endParaRPr lang="en-US" dirty="0"/>
          </a:p>
        </p:txBody>
      </p:sp>
    </p:spTree>
    <p:extLst>
      <p:ext uri="{BB962C8B-B14F-4D97-AF65-F5344CB8AC3E}">
        <p14:creationId xmlns:p14="http://schemas.microsoft.com/office/powerpoint/2010/main" val="159648717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875581-F594-40E7-BB48-C28FC98A980F}" type="slidenum">
              <a:rPr lang="en-US" smtClean="0"/>
              <a:pPr/>
              <a:t>147</a:t>
            </a:fld>
            <a:endParaRPr lang="en-US" dirty="0"/>
          </a:p>
        </p:txBody>
      </p:sp>
    </p:spTree>
    <p:extLst>
      <p:ext uri="{BB962C8B-B14F-4D97-AF65-F5344CB8AC3E}">
        <p14:creationId xmlns:p14="http://schemas.microsoft.com/office/powerpoint/2010/main" val="15964871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875581-F594-40E7-BB48-C28FC98A980F}" type="slidenum">
              <a:rPr lang="en-US" smtClean="0"/>
              <a:pPr/>
              <a:t>148</a:t>
            </a:fld>
            <a:endParaRPr lang="en-US" dirty="0"/>
          </a:p>
        </p:txBody>
      </p:sp>
    </p:spTree>
    <p:extLst>
      <p:ext uri="{BB962C8B-B14F-4D97-AF65-F5344CB8AC3E}">
        <p14:creationId xmlns:p14="http://schemas.microsoft.com/office/powerpoint/2010/main" val="7553208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Clicking on each item in the Selection pane will tell you which item it is referring to on the slide, and in which order it will be read.</a:t>
            </a:r>
          </a:p>
          <a:p>
            <a:endParaRPr lang="en-US" dirty="0"/>
          </a:p>
        </p:txBody>
      </p:sp>
      <p:sp>
        <p:nvSpPr>
          <p:cNvPr id="4" name="Slide Number Placeholder 3"/>
          <p:cNvSpPr>
            <a:spLocks noGrp="1"/>
          </p:cNvSpPr>
          <p:nvPr>
            <p:ph type="sldNum" sz="quarter" idx="10"/>
          </p:nvPr>
        </p:nvSpPr>
        <p:spPr/>
        <p:txBody>
          <a:bodyPr/>
          <a:lstStyle/>
          <a:p>
            <a:fld id="{45A4BB0D-B167-4AC7-BDE1-813F644964DA}" type="slidenum">
              <a:rPr lang="en-US" smtClean="0"/>
              <a:pPr/>
              <a:t>155</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600" dirty="0"/>
              <a:t>Select the item that is out of place, and drag it to the correct place, and drop it.</a:t>
            </a:r>
          </a:p>
          <a:p>
            <a:pPr>
              <a:buFont typeface="Arial" pitchFamily="34" charset="0"/>
              <a:buChar char="•"/>
            </a:pPr>
            <a:endParaRPr lang="en-US" sz="1600" dirty="0"/>
          </a:p>
          <a:p>
            <a:pPr>
              <a:buFont typeface="Arial" pitchFamily="34" charset="0"/>
              <a:buChar char="•"/>
            </a:pPr>
            <a:r>
              <a:rPr lang="en-US" sz="1600" dirty="0"/>
              <a:t>Or, select the item that is out of place, then use the up and down arrows to move it into the correct location.</a:t>
            </a:r>
          </a:p>
          <a:p>
            <a:endParaRPr lang="en-US" dirty="0"/>
          </a:p>
        </p:txBody>
      </p:sp>
      <p:sp>
        <p:nvSpPr>
          <p:cNvPr id="4" name="Slide Number Placeholder 3"/>
          <p:cNvSpPr>
            <a:spLocks noGrp="1"/>
          </p:cNvSpPr>
          <p:nvPr>
            <p:ph type="sldNum" sz="quarter" idx="10"/>
          </p:nvPr>
        </p:nvSpPr>
        <p:spPr/>
        <p:txBody>
          <a:bodyPr/>
          <a:lstStyle/>
          <a:p>
            <a:fld id="{45A4BB0D-B167-4AC7-BDE1-813F644964DA}" type="slidenum">
              <a:rPr lang="en-US" smtClean="0"/>
              <a:pPr/>
              <a:t>156</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A4BB0D-B167-4AC7-BDE1-813F644964DA}" type="slidenum">
              <a:rPr lang="en-US" smtClean="0"/>
              <a:pPr/>
              <a:t>161</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A4BB0D-B167-4AC7-BDE1-813F644964DA}" type="slidenum">
              <a:rPr lang="en-US" smtClean="0"/>
              <a:pPr/>
              <a:t>162</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A4BB0D-B167-4AC7-BDE1-813F644964DA}" type="slidenum">
              <a:rPr lang="en-US" smtClean="0"/>
              <a:pPr/>
              <a:t>163</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A4BB0D-B167-4AC7-BDE1-813F644964DA}" type="slidenum">
              <a:rPr lang="en-US" smtClean="0"/>
              <a:pPr/>
              <a:t>164</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A4BB0D-B167-4AC7-BDE1-813F644964DA}" type="slidenum">
              <a:rPr lang="en-US" smtClean="0"/>
              <a:pPr/>
              <a:t>165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A4BB0D-B167-4AC7-BDE1-813F644964DA}" type="slidenum">
              <a:rPr lang="en-US" smtClean="0"/>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endParaRPr lang="en-US" sz="1400" dirty="0">
              <a:hlinkClick r:id="rId3"/>
            </a:endParaRPr>
          </a:p>
          <a:p>
            <a:r>
              <a:rPr lang="en-US" sz="1400" dirty="0"/>
              <a:t>Source:</a:t>
            </a:r>
          </a:p>
          <a:p>
            <a:pPr>
              <a:defRPr/>
            </a:pPr>
            <a:r>
              <a:rPr lang="en-US" sz="1400" dirty="0">
                <a:hlinkClick r:id="rId3"/>
              </a:rPr>
              <a:t>http://www.ncsl.org/legislators-staff/legislative-staff/legislative-staff-coordinating-committee/tips-for-making-effective-powerpoint-presentations.aspx</a:t>
            </a:r>
            <a:r>
              <a:rPr lang="en-US" sz="1400" dirty="0"/>
              <a:t> </a:t>
            </a:r>
          </a:p>
          <a:p>
            <a:endParaRPr lang="en-US" dirty="0"/>
          </a:p>
        </p:txBody>
      </p:sp>
      <p:sp>
        <p:nvSpPr>
          <p:cNvPr id="4" name="Slide Number Placeholder 3"/>
          <p:cNvSpPr>
            <a:spLocks noGrp="1"/>
          </p:cNvSpPr>
          <p:nvPr>
            <p:ph type="sldNum" sz="quarter" idx="10"/>
          </p:nvPr>
        </p:nvSpPr>
        <p:spPr/>
        <p:txBody>
          <a:bodyPr/>
          <a:lstStyle/>
          <a:p>
            <a:fld id="{45A4BB0D-B167-4AC7-BDE1-813F644964DA}" type="slidenum">
              <a:rPr lang="en-US" smtClean="0"/>
              <a:pPr/>
              <a:t>166</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14350" indent="-514350">
              <a:buFont typeface="+mj-lt"/>
              <a:buAutoNum type="arabicPeriod"/>
            </a:pPr>
            <a:r>
              <a:rPr lang="en-US" dirty="0"/>
              <a:t>It should be a </a:t>
            </a:r>
            <a:r>
              <a:rPr lang="en-US" b="1" dirty="0"/>
              <a:t>Captioned Video</a:t>
            </a:r>
            <a:r>
              <a:rPr lang="en-US" dirty="0"/>
              <a:t>, with accessible player controls, making it accessible to people who are deaf or heard of hearing.</a:t>
            </a:r>
          </a:p>
          <a:p>
            <a:pPr marL="514350" indent="-514350">
              <a:buFont typeface="+mj-lt"/>
              <a:buAutoNum type="arabicPeriod"/>
            </a:pPr>
            <a:endParaRPr lang="en-US" dirty="0"/>
          </a:p>
          <a:p>
            <a:pPr marL="514350" indent="-514350">
              <a:buFont typeface="+mj-lt"/>
              <a:buAutoNum type="arabicPeriod"/>
            </a:pPr>
            <a:r>
              <a:rPr lang="en-US" dirty="0"/>
              <a:t>If an audio only file is embedded, ensure a </a:t>
            </a:r>
            <a:r>
              <a:rPr lang="en-US" b="1" dirty="0"/>
              <a:t>Transcript</a:t>
            </a:r>
            <a:r>
              <a:rPr lang="en-US" dirty="0"/>
              <a:t> is included. </a:t>
            </a:r>
          </a:p>
          <a:p>
            <a:pPr marL="514350" indent="-514350">
              <a:buFont typeface="+mj-lt"/>
              <a:buAutoNum type="arabicPeriod"/>
            </a:pPr>
            <a:endParaRPr lang="en-US" dirty="0"/>
          </a:p>
          <a:p>
            <a:pPr marL="514350" indent="-514350">
              <a:buFont typeface="+mj-lt"/>
              <a:buAutoNum type="arabicPeriod"/>
            </a:pPr>
            <a:r>
              <a:rPr lang="en-US" dirty="0"/>
              <a:t>There should also be a </a:t>
            </a:r>
            <a:r>
              <a:rPr lang="en-US" b="1" dirty="0"/>
              <a:t>Audio Description</a:t>
            </a:r>
            <a:r>
              <a:rPr lang="en-US" dirty="0"/>
              <a:t>, making it accessible to people who are unable to see the video. </a:t>
            </a:r>
          </a:p>
          <a:p>
            <a:endParaRPr lang="en-US" dirty="0"/>
          </a:p>
        </p:txBody>
      </p:sp>
      <p:sp>
        <p:nvSpPr>
          <p:cNvPr id="4" name="Slide Number Placeholder 3"/>
          <p:cNvSpPr>
            <a:spLocks noGrp="1"/>
          </p:cNvSpPr>
          <p:nvPr>
            <p:ph type="sldNum" sz="quarter" idx="10"/>
          </p:nvPr>
        </p:nvSpPr>
        <p:spPr/>
        <p:txBody>
          <a:bodyPr/>
          <a:lstStyle/>
          <a:p>
            <a:fld id="{45A4BB0D-B167-4AC7-BDE1-813F644964DA}" type="slidenum">
              <a:rPr lang="en-US" smtClean="0"/>
              <a:pPr/>
              <a:t>167</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https://www.dor.ca.gov/disabilityaccessinfo/das-docs/7-steps-2-create-accessible-powerpoint-slideshow.pdf</a:t>
            </a:r>
          </a:p>
          <a:p>
            <a:endParaRPr lang="en-US" dirty="0"/>
          </a:p>
        </p:txBody>
      </p:sp>
      <p:sp>
        <p:nvSpPr>
          <p:cNvPr id="4" name="Slide Number Placeholder 3"/>
          <p:cNvSpPr>
            <a:spLocks noGrp="1"/>
          </p:cNvSpPr>
          <p:nvPr>
            <p:ph type="sldNum" sz="quarter" idx="10"/>
          </p:nvPr>
        </p:nvSpPr>
        <p:spPr/>
        <p:txBody>
          <a:bodyPr/>
          <a:lstStyle/>
          <a:p>
            <a:fld id="{45A4BB0D-B167-4AC7-BDE1-813F644964DA}" type="slidenum">
              <a:rPr lang="en-US" smtClean="0"/>
              <a:pPr/>
              <a:t>169</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A4BB0D-B167-4AC7-BDE1-813F644964DA}" type="slidenum">
              <a:rPr lang="en-US" smtClean="0"/>
              <a:pPr/>
              <a:t>170</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A4BB0D-B167-4AC7-BDE1-813F644964DA}" type="slidenum">
              <a:rPr lang="en-US" smtClean="0"/>
              <a:pPr/>
              <a:t>171</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A4BB0D-B167-4AC7-BDE1-813F644964DA}" type="slidenum">
              <a:rPr lang="en-US" smtClean="0"/>
              <a:pPr/>
              <a:t>172</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A4BB0D-B167-4AC7-BDE1-813F644964DA}" type="slidenum">
              <a:rPr lang="en-US" smtClean="0"/>
              <a:pPr/>
              <a:t>173</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t>How to use the Built –In Accessibility Feature of Microsoft PPT  version 2010:  </a:t>
            </a:r>
            <a:r>
              <a:rPr lang="en-US" sz="1600" dirty="0">
                <a:hlinkClick r:id="rId3"/>
              </a:rPr>
              <a:t>https://www.youtube.com/watch?v=eDUpxkQMSPQ</a:t>
            </a:r>
            <a:r>
              <a:rPr lang="en-US" sz="1600" dirty="0"/>
              <a:t> </a:t>
            </a:r>
          </a:p>
        </p:txBody>
      </p:sp>
      <p:sp>
        <p:nvSpPr>
          <p:cNvPr id="4" name="Slide Number Placeholder 3"/>
          <p:cNvSpPr>
            <a:spLocks noGrp="1"/>
          </p:cNvSpPr>
          <p:nvPr>
            <p:ph type="sldNum" sz="quarter" idx="10"/>
          </p:nvPr>
        </p:nvSpPr>
        <p:spPr/>
        <p:txBody>
          <a:bodyPr/>
          <a:lstStyle/>
          <a:p>
            <a:fld id="{45A4BB0D-B167-4AC7-BDE1-813F644964DA}" type="slidenum">
              <a:rPr lang="en-US" smtClean="0"/>
              <a:pPr/>
              <a:t>174</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hlinkClick r:id="rId3"/>
              </a:rPr>
              <a:t>https://www.youtube.com/watch?v=siochpC2Dlw</a:t>
            </a:r>
            <a:r>
              <a:rPr lang="en-US" dirty="0"/>
              <a:t> </a:t>
            </a:r>
          </a:p>
        </p:txBody>
      </p:sp>
      <p:sp>
        <p:nvSpPr>
          <p:cNvPr id="4" name="Slide Number Placeholder 3"/>
          <p:cNvSpPr>
            <a:spLocks noGrp="1"/>
          </p:cNvSpPr>
          <p:nvPr>
            <p:ph type="sldNum" sz="quarter" idx="10"/>
          </p:nvPr>
        </p:nvSpPr>
        <p:spPr/>
        <p:txBody>
          <a:bodyPr/>
          <a:lstStyle/>
          <a:p>
            <a:fld id="{45A4BB0D-B167-4AC7-BDE1-813F644964DA}" type="slidenum">
              <a:rPr lang="en-US" smtClean="0"/>
              <a:pPr/>
              <a:t>175</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A4BB0D-B167-4AC7-BDE1-813F644964DA}" type="slidenum">
              <a:rPr lang="en-US" smtClean="0"/>
              <a:pPr/>
              <a:t>176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6069B-337D-4FC1-A68B-6160B9891877}"/>
              </a:ext>
            </a:extLst>
          </p:cNvPr>
          <p:cNvSpPr>
            <a:spLocks noGrp="1"/>
          </p:cNvSpPr>
          <p:nvPr>
            <p:ph type="ctrTitle"/>
          </p:nvPr>
        </p:nvSpPr>
        <p:spPr>
          <a:xfrm>
            <a:off x="1524000" y="1122363"/>
            <a:ext cx="9144000" cy="2387600"/>
          </a:xfrm>
        </p:spPr>
        <p:txBody>
          <a:bodyPr anchor="b"/>
          <a:lstStyle>
            <a:lvl1pPr algn="ctr">
              <a:defRPr sz="6000" b="1"/>
            </a:lvl1pPr>
          </a:lstStyle>
          <a:p>
            <a:r>
              <a:rPr lang="en-US" dirty="0"/>
              <a:t>Click to edit Master title style</a:t>
            </a:r>
          </a:p>
        </p:txBody>
      </p:sp>
      <p:sp>
        <p:nvSpPr>
          <p:cNvPr id="3" name="Subtitle 2">
            <a:extLst>
              <a:ext uri="{FF2B5EF4-FFF2-40B4-BE49-F238E27FC236}">
                <a16:creationId xmlns:a16="http://schemas.microsoft.com/office/drawing/2014/main" id="{518AFD0B-8E03-4B31-8477-076AAD8B1121}"/>
              </a:ext>
            </a:extLst>
          </p:cNvPr>
          <p:cNvSpPr>
            <a:spLocks noGrp="1"/>
          </p:cNvSpPr>
          <p:nvPr>
            <p:ph type="subTitle" idx="1"/>
          </p:nvPr>
        </p:nvSpPr>
        <p:spPr>
          <a:xfrm>
            <a:off x="1524000" y="3602038"/>
            <a:ext cx="9144000" cy="1655762"/>
          </a:xfrm>
        </p:spPr>
        <p:txBody>
          <a:bodyPr>
            <a:normAutofit/>
          </a:bodyPr>
          <a:lstStyle>
            <a:lvl1pPr marL="0" indent="0" algn="ctr">
              <a:buNone/>
              <a:defRPr sz="3200" b="1">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B185887-9F2F-4A4F-83BD-02520F1077A4}"/>
              </a:ext>
            </a:extLst>
          </p:cNvPr>
          <p:cNvSpPr>
            <a:spLocks noGrp="1"/>
          </p:cNvSpPr>
          <p:nvPr>
            <p:ph type="dt" sz="half" idx="10"/>
          </p:nvPr>
        </p:nvSpPr>
        <p:spPr/>
        <p:txBody>
          <a:bodyPr/>
          <a:lstStyle/>
          <a:p>
            <a:r>
              <a:rPr lang="en-US"/>
              <a:t>11/5/2018</a:t>
            </a:r>
          </a:p>
        </p:txBody>
      </p:sp>
      <p:sp>
        <p:nvSpPr>
          <p:cNvPr id="5" name="Footer Placeholder 4">
            <a:extLst>
              <a:ext uri="{FF2B5EF4-FFF2-40B4-BE49-F238E27FC236}">
                <a16:creationId xmlns:a16="http://schemas.microsoft.com/office/drawing/2014/main" id="{332A48A1-C8DA-43F9-B5B6-E99AC562A0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1EEA57-CAA4-48F9-811D-E0E13DD55596}"/>
              </a:ext>
            </a:extLst>
          </p:cNvPr>
          <p:cNvSpPr>
            <a:spLocks noGrp="1"/>
          </p:cNvSpPr>
          <p:nvPr>
            <p:ph type="sldNum" sz="quarter" idx="12"/>
          </p:nvPr>
        </p:nvSpPr>
        <p:spPr/>
        <p:txBody>
          <a:bodyPr/>
          <a:lstStyle/>
          <a:p>
            <a:fld id="{7D390B86-BFAD-486C-88D7-4C2F923AC000}" type="slidenum">
              <a:rPr lang="en-US" smtClean="0"/>
              <a:pPr/>
              <a:t>‹#›</a:t>
            </a:fld>
            <a:endParaRPr lang="en-US"/>
          </a:p>
        </p:txBody>
      </p:sp>
    </p:spTree>
    <p:extLst>
      <p:ext uri="{BB962C8B-B14F-4D97-AF65-F5344CB8AC3E}">
        <p14:creationId xmlns:p14="http://schemas.microsoft.com/office/powerpoint/2010/main" val="3633506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93002-5E4E-4CC5-A104-F8BAF7752F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8890CF-112E-4A7B-A745-730C5F0ECB2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A04D7B-F2BC-4CA9-909C-4590D1A0C143}"/>
              </a:ext>
            </a:extLst>
          </p:cNvPr>
          <p:cNvSpPr>
            <a:spLocks noGrp="1"/>
          </p:cNvSpPr>
          <p:nvPr>
            <p:ph type="dt" sz="half" idx="10"/>
          </p:nvPr>
        </p:nvSpPr>
        <p:spPr/>
        <p:txBody>
          <a:bodyPr/>
          <a:lstStyle/>
          <a:p>
            <a:r>
              <a:rPr lang="en-US"/>
              <a:t>11/5/2018</a:t>
            </a:r>
          </a:p>
        </p:txBody>
      </p:sp>
      <p:sp>
        <p:nvSpPr>
          <p:cNvPr id="5" name="Footer Placeholder 4">
            <a:extLst>
              <a:ext uri="{FF2B5EF4-FFF2-40B4-BE49-F238E27FC236}">
                <a16:creationId xmlns:a16="http://schemas.microsoft.com/office/drawing/2014/main" id="{862C99D4-8455-4FE9-95EB-801728236C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B1A461-D2E4-447E-8089-61486D5E7795}"/>
              </a:ext>
            </a:extLst>
          </p:cNvPr>
          <p:cNvSpPr>
            <a:spLocks noGrp="1"/>
          </p:cNvSpPr>
          <p:nvPr>
            <p:ph type="sldNum" sz="quarter" idx="12"/>
          </p:nvPr>
        </p:nvSpPr>
        <p:spPr/>
        <p:txBody>
          <a:bodyPr/>
          <a:lstStyle/>
          <a:p>
            <a:fld id="{7D390B86-BFAD-486C-88D7-4C2F923AC000}" type="slidenum">
              <a:rPr lang="en-US" smtClean="0"/>
              <a:pPr/>
              <a:t>‹#›</a:t>
            </a:fld>
            <a:endParaRPr lang="en-US"/>
          </a:p>
        </p:txBody>
      </p:sp>
    </p:spTree>
    <p:extLst>
      <p:ext uri="{BB962C8B-B14F-4D97-AF65-F5344CB8AC3E}">
        <p14:creationId xmlns:p14="http://schemas.microsoft.com/office/powerpoint/2010/main" val="2889227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A3E67D-8450-4028-B9FC-55190F9DDA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41EFF7-C078-4221-8A62-6029A4282BF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BD6E27-F0B9-48EC-A162-6A020DB55625}"/>
              </a:ext>
            </a:extLst>
          </p:cNvPr>
          <p:cNvSpPr>
            <a:spLocks noGrp="1"/>
          </p:cNvSpPr>
          <p:nvPr>
            <p:ph type="dt" sz="half" idx="10"/>
          </p:nvPr>
        </p:nvSpPr>
        <p:spPr/>
        <p:txBody>
          <a:bodyPr/>
          <a:lstStyle/>
          <a:p>
            <a:r>
              <a:rPr lang="en-US"/>
              <a:t>11/5/2018</a:t>
            </a:r>
          </a:p>
        </p:txBody>
      </p:sp>
      <p:sp>
        <p:nvSpPr>
          <p:cNvPr id="5" name="Footer Placeholder 4">
            <a:extLst>
              <a:ext uri="{FF2B5EF4-FFF2-40B4-BE49-F238E27FC236}">
                <a16:creationId xmlns:a16="http://schemas.microsoft.com/office/drawing/2014/main" id="{6B0A84C8-1001-438A-A760-0BE75DCDAB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454C0A-81C9-4434-AD63-9198813A14EE}"/>
              </a:ext>
            </a:extLst>
          </p:cNvPr>
          <p:cNvSpPr>
            <a:spLocks noGrp="1"/>
          </p:cNvSpPr>
          <p:nvPr>
            <p:ph type="sldNum" sz="quarter" idx="12"/>
          </p:nvPr>
        </p:nvSpPr>
        <p:spPr/>
        <p:txBody>
          <a:bodyPr/>
          <a:lstStyle/>
          <a:p>
            <a:fld id="{7D390B86-BFAD-486C-88D7-4C2F923AC000}" type="slidenum">
              <a:rPr lang="en-US" smtClean="0"/>
              <a:pPr/>
              <a:t>‹#›</a:t>
            </a:fld>
            <a:endParaRPr lang="en-US"/>
          </a:p>
        </p:txBody>
      </p:sp>
    </p:spTree>
    <p:extLst>
      <p:ext uri="{BB962C8B-B14F-4D97-AF65-F5344CB8AC3E}">
        <p14:creationId xmlns:p14="http://schemas.microsoft.com/office/powerpoint/2010/main" val="3568795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in Slid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70DC79-808E-4434-B13C-F6533A6776A4}" type="datetime1">
              <a:rPr lang="en-US" smtClean="0"/>
              <a:pPr/>
              <a:t>12/28/2018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29E725-4762-403F-A189-98A65781A6E2}" type="slidenum">
              <a:rPr lang="en-US" smtClean="0"/>
              <a:pPr/>
              <a:t>‹#›</a:t>
            </a:fld>
            <a:endParaRPr lang="en-US" dirty="0"/>
          </a:p>
        </p:txBody>
      </p:sp>
    </p:spTree>
    <p:extLst>
      <p:ext uri="{BB962C8B-B14F-4D97-AF65-F5344CB8AC3E}">
        <p14:creationId xmlns:p14="http://schemas.microsoft.com/office/powerpoint/2010/main" val="3589407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288AC-0DE6-4A05-A6BF-749DA208D23E}"/>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344C72CE-F4EE-42F3-A3B7-EA63E7087FDE}"/>
              </a:ext>
            </a:extLst>
          </p:cNvPr>
          <p:cNvSpPr>
            <a:spLocks noGrp="1"/>
          </p:cNvSpPr>
          <p:nvPr>
            <p:ph idx="1"/>
          </p:nvPr>
        </p:nvSpPr>
        <p:spPr/>
        <p:txBody>
          <a:bodyPr/>
          <a:lstStyle>
            <a:lvl1pPr marL="0" indent="0">
              <a:lnSpc>
                <a:spcPct val="110000"/>
              </a:lnSpc>
              <a:spcAft>
                <a:spcPts val="1000"/>
              </a:spcAft>
              <a:defRPr sz="260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D5EE0F4-1332-4F6B-B5C3-C8FBE3A4711D}"/>
              </a:ext>
            </a:extLst>
          </p:cNvPr>
          <p:cNvSpPr>
            <a:spLocks noGrp="1"/>
          </p:cNvSpPr>
          <p:nvPr>
            <p:ph type="dt" sz="half" idx="10"/>
          </p:nvPr>
        </p:nvSpPr>
        <p:spPr/>
        <p:txBody>
          <a:bodyPr/>
          <a:lstStyle/>
          <a:p>
            <a:r>
              <a:rPr lang="en-US"/>
              <a:t>11/5/2018</a:t>
            </a:r>
          </a:p>
        </p:txBody>
      </p:sp>
      <p:sp>
        <p:nvSpPr>
          <p:cNvPr id="5" name="Footer Placeholder 4">
            <a:extLst>
              <a:ext uri="{FF2B5EF4-FFF2-40B4-BE49-F238E27FC236}">
                <a16:creationId xmlns:a16="http://schemas.microsoft.com/office/drawing/2014/main" id="{8057065B-49D0-49BC-8278-9D65BC656C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C44474-7F5E-4E8E-8B2C-849F40881241}"/>
              </a:ext>
            </a:extLst>
          </p:cNvPr>
          <p:cNvSpPr>
            <a:spLocks noGrp="1"/>
          </p:cNvSpPr>
          <p:nvPr>
            <p:ph type="sldNum" sz="quarter" idx="12"/>
          </p:nvPr>
        </p:nvSpPr>
        <p:spPr/>
        <p:txBody>
          <a:bodyPr/>
          <a:lstStyle/>
          <a:p>
            <a:fld id="{7D390B86-BFAD-486C-88D7-4C2F923AC000}" type="slidenum">
              <a:rPr lang="en-US" smtClean="0"/>
              <a:pPr/>
              <a:t>‹#›</a:t>
            </a:fld>
            <a:endParaRPr lang="en-US"/>
          </a:p>
        </p:txBody>
      </p:sp>
    </p:spTree>
    <p:extLst>
      <p:ext uri="{BB962C8B-B14F-4D97-AF65-F5344CB8AC3E}">
        <p14:creationId xmlns:p14="http://schemas.microsoft.com/office/powerpoint/2010/main" val="570110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286C2-D06D-4D3C-896A-5F59B42F2B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B9E06F-17C5-431A-BD9D-FBAADDE67E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6DCF533-FD02-4C3B-9E97-BEA4D9A5E292}"/>
              </a:ext>
            </a:extLst>
          </p:cNvPr>
          <p:cNvSpPr>
            <a:spLocks noGrp="1"/>
          </p:cNvSpPr>
          <p:nvPr>
            <p:ph type="dt" sz="half" idx="10"/>
          </p:nvPr>
        </p:nvSpPr>
        <p:spPr/>
        <p:txBody>
          <a:bodyPr/>
          <a:lstStyle/>
          <a:p>
            <a:r>
              <a:rPr lang="en-US"/>
              <a:t>11/5/2018</a:t>
            </a:r>
          </a:p>
        </p:txBody>
      </p:sp>
      <p:sp>
        <p:nvSpPr>
          <p:cNvPr id="5" name="Footer Placeholder 4">
            <a:extLst>
              <a:ext uri="{FF2B5EF4-FFF2-40B4-BE49-F238E27FC236}">
                <a16:creationId xmlns:a16="http://schemas.microsoft.com/office/drawing/2014/main" id="{554E0ACE-8869-473F-B6E3-C7DD0EF47E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CEE6B5-81AB-4F20-9442-780AA1AF9F5B}"/>
              </a:ext>
            </a:extLst>
          </p:cNvPr>
          <p:cNvSpPr>
            <a:spLocks noGrp="1"/>
          </p:cNvSpPr>
          <p:nvPr>
            <p:ph type="sldNum" sz="quarter" idx="12"/>
          </p:nvPr>
        </p:nvSpPr>
        <p:spPr/>
        <p:txBody>
          <a:bodyPr/>
          <a:lstStyle/>
          <a:p>
            <a:fld id="{7D390B86-BFAD-486C-88D7-4C2F923AC000}" type="slidenum">
              <a:rPr lang="en-US" smtClean="0"/>
              <a:pPr/>
              <a:t>‹#›</a:t>
            </a:fld>
            <a:endParaRPr lang="en-US"/>
          </a:p>
        </p:txBody>
      </p:sp>
    </p:spTree>
    <p:extLst>
      <p:ext uri="{BB962C8B-B14F-4D97-AF65-F5344CB8AC3E}">
        <p14:creationId xmlns:p14="http://schemas.microsoft.com/office/powerpoint/2010/main" val="3594921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88E2C-82F4-43FE-B2E7-ED07D09797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806B0A-A451-4993-AD1D-0ECA225DB23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CBA215-C3BC-461C-B597-2DC16C46DB2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A41483-E2B2-441D-A1D5-888E4BA89500}"/>
              </a:ext>
            </a:extLst>
          </p:cNvPr>
          <p:cNvSpPr>
            <a:spLocks noGrp="1"/>
          </p:cNvSpPr>
          <p:nvPr>
            <p:ph type="dt" sz="half" idx="10"/>
          </p:nvPr>
        </p:nvSpPr>
        <p:spPr/>
        <p:txBody>
          <a:bodyPr/>
          <a:lstStyle/>
          <a:p>
            <a:r>
              <a:rPr lang="en-US"/>
              <a:t>11/5/2018</a:t>
            </a:r>
          </a:p>
        </p:txBody>
      </p:sp>
      <p:sp>
        <p:nvSpPr>
          <p:cNvPr id="6" name="Footer Placeholder 5">
            <a:extLst>
              <a:ext uri="{FF2B5EF4-FFF2-40B4-BE49-F238E27FC236}">
                <a16:creationId xmlns:a16="http://schemas.microsoft.com/office/drawing/2014/main" id="{140638F5-85EF-4204-B60E-8B91B32935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7449EE-DD92-4B74-8976-10D4EBF0A299}"/>
              </a:ext>
            </a:extLst>
          </p:cNvPr>
          <p:cNvSpPr>
            <a:spLocks noGrp="1"/>
          </p:cNvSpPr>
          <p:nvPr>
            <p:ph type="sldNum" sz="quarter" idx="12"/>
          </p:nvPr>
        </p:nvSpPr>
        <p:spPr/>
        <p:txBody>
          <a:bodyPr/>
          <a:lstStyle/>
          <a:p>
            <a:fld id="{7D390B86-BFAD-486C-88D7-4C2F923AC000}" type="slidenum">
              <a:rPr lang="en-US" smtClean="0"/>
              <a:pPr/>
              <a:t>‹#›</a:t>
            </a:fld>
            <a:endParaRPr lang="en-US"/>
          </a:p>
        </p:txBody>
      </p:sp>
    </p:spTree>
    <p:extLst>
      <p:ext uri="{BB962C8B-B14F-4D97-AF65-F5344CB8AC3E}">
        <p14:creationId xmlns:p14="http://schemas.microsoft.com/office/powerpoint/2010/main" val="502725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3B03C-8F4E-4138-A332-6C950B39B6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F2DA53-68E0-46EB-9FA9-E989DCE054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CF90288-6201-4B7B-A876-1E61B0D98C3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5FF130-E6EE-48F7-8E48-C217EE749D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25BD9A-EF00-42FC-BD03-76D8A1EE917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B89559-AD89-420B-96F8-FD00AF94CB1D}"/>
              </a:ext>
            </a:extLst>
          </p:cNvPr>
          <p:cNvSpPr>
            <a:spLocks noGrp="1"/>
          </p:cNvSpPr>
          <p:nvPr>
            <p:ph type="dt" sz="half" idx="10"/>
          </p:nvPr>
        </p:nvSpPr>
        <p:spPr/>
        <p:txBody>
          <a:bodyPr/>
          <a:lstStyle/>
          <a:p>
            <a:r>
              <a:rPr lang="en-US"/>
              <a:t>11/5/2018</a:t>
            </a:r>
          </a:p>
        </p:txBody>
      </p:sp>
      <p:sp>
        <p:nvSpPr>
          <p:cNvPr id="8" name="Footer Placeholder 7">
            <a:extLst>
              <a:ext uri="{FF2B5EF4-FFF2-40B4-BE49-F238E27FC236}">
                <a16:creationId xmlns:a16="http://schemas.microsoft.com/office/drawing/2014/main" id="{2549AC79-7B05-4CB4-A8F0-588463C3CD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635F48-B8A1-4561-9E5D-3D00D376425F}"/>
              </a:ext>
            </a:extLst>
          </p:cNvPr>
          <p:cNvSpPr>
            <a:spLocks noGrp="1"/>
          </p:cNvSpPr>
          <p:nvPr>
            <p:ph type="sldNum" sz="quarter" idx="12"/>
          </p:nvPr>
        </p:nvSpPr>
        <p:spPr/>
        <p:txBody>
          <a:bodyPr/>
          <a:lstStyle/>
          <a:p>
            <a:fld id="{7D390B86-BFAD-486C-88D7-4C2F923AC000}" type="slidenum">
              <a:rPr lang="en-US" smtClean="0"/>
              <a:pPr/>
              <a:t>‹#›</a:t>
            </a:fld>
            <a:endParaRPr lang="en-US"/>
          </a:p>
        </p:txBody>
      </p:sp>
    </p:spTree>
    <p:extLst>
      <p:ext uri="{BB962C8B-B14F-4D97-AF65-F5344CB8AC3E}">
        <p14:creationId xmlns:p14="http://schemas.microsoft.com/office/powerpoint/2010/main" val="742057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6589A-787A-4BF6-A3BB-9AEE9995AA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B28D79-A63E-49C6-9A98-0A2DAD90EE16}"/>
              </a:ext>
            </a:extLst>
          </p:cNvPr>
          <p:cNvSpPr>
            <a:spLocks noGrp="1"/>
          </p:cNvSpPr>
          <p:nvPr>
            <p:ph type="dt" sz="half" idx="10"/>
          </p:nvPr>
        </p:nvSpPr>
        <p:spPr/>
        <p:txBody>
          <a:bodyPr/>
          <a:lstStyle/>
          <a:p>
            <a:r>
              <a:rPr lang="en-US"/>
              <a:t>11/5/2018</a:t>
            </a:r>
          </a:p>
        </p:txBody>
      </p:sp>
      <p:sp>
        <p:nvSpPr>
          <p:cNvPr id="4" name="Footer Placeholder 3">
            <a:extLst>
              <a:ext uri="{FF2B5EF4-FFF2-40B4-BE49-F238E27FC236}">
                <a16:creationId xmlns:a16="http://schemas.microsoft.com/office/drawing/2014/main" id="{BAC01866-20CC-49F4-A1FE-B749831DD8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36DD15-AA06-4718-93D2-ABCC32D32CE0}"/>
              </a:ext>
            </a:extLst>
          </p:cNvPr>
          <p:cNvSpPr>
            <a:spLocks noGrp="1"/>
          </p:cNvSpPr>
          <p:nvPr>
            <p:ph type="sldNum" sz="quarter" idx="12"/>
          </p:nvPr>
        </p:nvSpPr>
        <p:spPr/>
        <p:txBody>
          <a:bodyPr/>
          <a:lstStyle/>
          <a:p>
            <a:fld id="{7D390B86-BFAD-486C-88D7-4C2F923AC000}" type="slidenum">
              <a:rPr lang="en-US" smtClean="0"/>
              <a:pPr/>
              <a:t>‹#›</a:t>
            </a:fld>
            <a:endParaRPr lang="en-US"/>
          </a:p>
        </p:txBody>
      </p:sp>
    </p:spTree>
    <p:extLst>
      <p:ext uri="{BB962C8B-B14F-4D97-AF65-F5344CB8AC3E}">
        <p14:creationId xmlns:p14="http://schemas.microsoft.com/office/powerpoint/2010/main" val="121877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6905E4-0917-4A18-B4EE-8CB279F53B71}"/>
              </a:ext>
            </a:extLst>
          </p:cNvPr>
          <p:cNvSpPr>
            <a:spLocks noGrp="1"/>
          </p:cNvSpPr>
          <p:nvPr>
            <p:ph type="dt" sz="half" idx="10"/>
          </p:nvPr>
        </p:nvSpPr>
        <p:spPr/>
        <p:txBody>
          <a:bodyPr/>
          <a:lstStyle/>
          <a:p>
            <a:r>
              <a:rPr lang="en-US"/>
              <a:t>11/5/2018</a:t>
            </a:r>
          </a:p>
        </p:txBody>
      </p:sp>
      <p:sp>
        <p:nvSpPr>
          <p:cNvPr id="3" name="Footer Placeholder 2">
            <a:extLst>
              <a:ext uri="{FF2B5EF4-FFF2-40B4-BE49-F238E27FC236}">
                <a16:creationId xmlns:a16="http://schemas.microsoft.com/office/drawing/2014/main" id="{4FA45353-0DEB-497F-A038-5E2F626E66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C2F2BD-4874-4272-BC2B-D2DD5A521EEE}"/>
              </a:ext>
            </a:extLst>
          </p:cNvPr>
          <p:cNvSpPr>
            <a:spLocks noGrp="1"/>
          </p:cNvSpPr>
          <p:nvPr>
            <p:ph type="sldNum" sz="quarter" idx="12"/>
          </p:nvPr>
        </p:nvSpPr>
        <p:spPr/>
        <p:txBody>
          <a:bodyPr/>
          <a:lstStyle/>
          <a:p>
            <a:fld id="{7D390B86-BFAD-486C-88D7-4C2F923AC000}" type="slidenum">
              <a:rPr lang="en-US" smtClean="0"/>
              <a:pPr/>
              <a:t>‹#›</a:t>
            </a:fld>
            <a:endParaRPr lang="en-US"/>
          </a:p>
        </p:txBody>
      </p:sp>
    </p:spTree>
    <p:extLst>
      <p:ext uri="{BB962C8B-B14F-4D97-AF65-F5344CB8AC3E}">
        <p14:creationId xmlns:p14="http://schemas.microsoft.com/office/powerpoint/2010/main" val="4108630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EAB31-830A-4DEE-9794-B840F77BAA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D43FC5-EAA4-4D11-90FE-E27B051C06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7F1C9F-7C9D-44D0-A433-5E4B9753A4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E2BFD54-959A-49DC-A47D-2126FAD3C758}"/>
              </a:ext>
            </a:extLst>
          </p:cNvPr>
          <p:cNvSpPr>
            <a:spLocks noGrp="1"/>
          </p:cNvSpPr>
          <p:nvPr>
            <p:ph type="dt" sz="half" idx="10"/>
          </p:nvPr>
        </p:nvSpPr>
        <p:spPr/>
        <p:txBody>
          <a:bodyPr/>
          <a:lstStyle/>
          <a:p>
            <a:r>
              <a:rPr lang="en-US"/>
              <a:t>11/5/2018</a:t>
            </a:r>
          </a:p>
        </p:txBody>
      </p:sp>
      <p:sp>
        <p:nvSpPr>
          <p:cNvPr id="6" name="Footer Placeholder 5">
            <a:extLst>
              <a:ext uri="{FF2B5EF4-FFF2-40B4-BE49-F238E27FC236}">
                <a16:creationId xmlns:a16="http://schemas.microsoft.com/office/drawing/2014/main" id="{06A217B8-FEA6-4C29-B352-C04322E22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767772-56AC-4EA4-9D1A-1AAB02A56F64}"/>
              </a:ext>
            </a:extLst>
          </p:cNvPr>
          <p:cNvSpPr>
            <a:spLocks noGrp="1"/>
          </p:cNvSpPr>
          <p:nvPr>
            <p:ph type="sldNum" sz="quarter" idx="12"/>
          </p:nvPr>
        </p:nvSpPr>
        <p:spPr/>
        <p:txBody>
          <a:bodyPr/>
          <a:lstStyle/>
          <a:p>
            <a:fld id="{7D390B86-BFAD-486C-88D7-4C2F923AC000}" type="slidenum">
              <a:rPr lang="en-US" smtClean="0"/>
              <a:pPr/>
              <a:t>‹#›</a:t>
            </a:fld>
            <a:endParaRPr lang="en-US"/>
          </a:p>
        </p:txBody>
      </p:sp>
    </p:spTree>
    <p:extLst>
      <p:ext uri="{BB962C8B-B14F-4D97-AF65-F5344CB8AC3E}">
        <p14:creationId xmlns:p14="http://schemas.microsoft.com/office/powerpoint/2010/main" val="1122782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909E3-8B45-481B-8156-A89993CB5A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C02E9D-5840-4532-8D51-08509BAC04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27D0A7-9F0D-4496-9A77-7333780157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6A113C1-8228-44DE-AB5E-120A889A0822}"/>
              </a:ext>
            </a:extLst>
          </p:cNvPr>
          <p:cNvSpPr>
            <a:spLocks noGrp="1"/>
          </p:cNvSpPr>
          <p:nvPr>
            <p:ph type="dt" sz="half" idx="10"/>
          </p:nvPr>
        </p:nvSpPr>
        <p:spPr/>
        <p:txBody>
          <a:bodyPr/>
          <a:lstStyle/>
          <a:p>
            <a:r>
              <a:rPr lang="en-US"/>
              <a:t>11/5/2018</a:t>
            </a:r>
          </a:p>
        </p:txBody>
      </p:sp>
      <p:sp>
        <p:nvSpPr>
          <p:cNvPr id="6" name="Footer Placeholder 5">
            <a:extLst>
              <a:ext uri="{FF2B5EF4-FFF2-40B4-BE49-F238E27FC236}">
                <a16:creationId xmlns:a16="http://schemas.microsoft.com/office/drawing/2014/main" id="{B20AE3FC-378F-4D18-8732-C50F66D5F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C2C77C-86EF-42E0-BC8F-AD8BBA292339}"/>
              </a:ext>
            </a:extLst>
          </p:cNvPr>
          <p:cNvSpPr>
            <a:spLocks noGrp="1"/>
          </p:cNvSpPr>
          <p:nvPr>
            <p:ph type="sldNum" sz="quarter" idx="12"/>
          </p:nvPr>
        </p:nvSpPr>
        <p:spPr/>
        <p:txBody>
          <a:bodyPr/>
          <a:lstStyle/>
          <a:p>
            <a:fld id="{7D390B86-BFAD-486C-88D7-4C2F923AC000}" type="slidenum">
              <a:rPr lang="en-US" smtClean="0"/>
              <a:pPr/>
              <a:t>‹#›</a:t>
            </a:fld>
            <a:endParaRPr lang="en-US"/>
          </a:p>
        </p:txBody>
      </p:sp>
    </p:spTree>
    <p:extLst>
      <p:ext uri="{BB962C8B-B14F-4D97-AF65-F5344CB8AC3E}">
        <p14:creationId xmlns:p14="http://schemas.microsoft.com/office/powerpoint/2010/main" val="32827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74DA37-DF4F-4E7A-A17E-8EEA057F51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383C29-8E8F-4D52-9D7F-B700D0A3A5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7C2A0F7-9A4C-4B68-9A5D-74618B63BE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11/5/2018</a:t>
            </a:r>
          </a:p>
        </p:txBody>
      </p:sp>
      <p:sp>
        <p:nvSpPr>
          <p:cNvPr id="5" name="Footer Placeholder 4">
            <a:extLst>
              <a:ext uri="{FF2B5EF4-FFF2-40B4-BE49-F238E27FC236}">
                <a16:creationId xmlns:a16="http://schemas.microsoft.com/office/drawing/2014/main" id="{73FB44D2-CC12-4D98-A518-4379327601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26D0A3-025A-4746-8059-FEC32EF146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90B86-BFAD-486C-88D7-4C2F923AC000}" type="slidenum">
              <a:rPr lang="en-US" smtClean="0"/>
              <a:pPr/>
              <a:t>‹#›</a:t>
            </a:fld>
            <a:endParaRPr lang="en-US"/>
          </a:p>
        </p:txBody>
      </p:sp>
    </p:spTree>
    <p:extLst>
      <p:ext uri="{BB962C8B-B14F-4D97-AF65-F5344CB8AC3E}">
        <p14:creationId xmlns:p14="http://schemas.microsoft.com/office/powerpoint/2010/main" val="2233306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5.xml"/><Relationship Id="rId1" Type="http://schemas.openxmlformats.org/officeDocument/2006/relationships/slideLayout" Target="../slideLayouts/slideLayout12.xml"/><Relationship Id="rId4" Type="http://schemas.openxmlformats.org/officeDocument/2006/relationships/image" Target="../media/image56.jpe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hyperlink" Target="https://www.youtube.com/watch?v=dC8sfkQJcpA" TargetMode="External"/><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hyperlink" Target="https://www.youtube.com/watch?v=dC8sfkQJcpA"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2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3" Type="http://schemas.openxmlformats.org/officeDocument/2006/relationships/hyperlink" Target="http://www.washington.edu/accessibility/documents/pdf-word/" TargetMode="External"/><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2" Type="http://schemas.openxmlformats.org/officeDocument/2006/relationships/hyperlink" Target="http://www.washington.edu/accessibility/documents/pdf-acrobat/" TargetMode="External"/><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4.xml"/><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17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7.xml"/><Relationship Id="rId1"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2.xml"/></Relationships>
</file>

<file path=ppt/slides/_rels/slide179.xml.rels><?xml version="1.0" encoding="UTF-8" standalone="yes"?>
<Relationships xmlns="http://schemas.openxmlformats.org/package/2006/relationships"><Relationship Id="rId3" Type="http://schemas.openxmlformats.org/officeDocument/2006/relationships/hyperlink" Target="https://www.youtube.com/watch?v=siochpC2Dlw" TargetMode="External"/><Relationship Id="rId2" Type="http://schemas.openxmlformats.org/officeDocument/2006/relationships/notesSlide" Target="../notesSlides/notesSlide10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hyperlink" Target="https://practicaltypography.com/line-length.html"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hyperlink" Target="file:///C:\Users\Lisa\Desktop\Cult%20Comp%206-13-18\Combo%20Lesson%2010-14-18\8%20Simple%20Ways%20to%20Improve%20Typography%20In%25C2%25A0Your%20Designs%20_%20AisleOne.htm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hyperlink" Target="file:///C:\Users\Lisa\Desktop\Cult%20Comp%206-13-18\Combo%20Lesson%2010-14-18\8%20Simple%20Ways%20to%20Improve%20Typography%20In%25C2%25A0Your%20Designs%20_%20AisleOne.html" TargetMode="External"/><Relationship Id="rId4" Type="http://schemas.openxmlformats.org/officeDocument/2006/relationships/hyperlink" Target="https://practicaltypography.com/line-length.htm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4.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hyperlink" Target="https://www.youtube.com/watch?v=IhL6ulpfteM" TargetMode="External"/><Relationship Id="rId7" Type="http://schemas.openxmlformats.org/officeDocument/2006/relationships/hyperlink" Target="http://www.washington.edu/accessibility/documents/pdf-acrobat/" TargetMode="External"/><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hyperlink" Target="https://www.youtube.com/watch?v=cTliiBW_Jg8" TargetMode="External"/><Relationship Id="rId5" Type="http://schemas.openxmlformats.org/officeDocument/2006/relationships/hyperlink" Target="https://www.youtube.com/watch?v=dC8sfkQJcpA" TargetMode="External"/><Relationship Id="rId4" Type="http://schemas.openxmlformats.org/officeDocument/2006/relationships/hyperlink" Target="https://www.youtube.com/watch?v=wilTQsUZOOE"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AE63B-D8AF-4E7B-9962-272D0D3D1A19}"/>
              </a:ext>
            </a:extLst>
          </p:cNvPr>
          <p:cNvSpPr>
            <a:spLocks noGrp="1"/>
          </p:cNvSpPr>
          <p:nvPr>
            <p:ph type="ctrTitle"/>
          </p:nvPr>
        </p:nvSpPr>
        <p:spPr>
          <a:xfrm>
            <a:off x="1476704" y="0"/>
            <a:ext cx="9144000" cy="2475186"/>
          </a:xfrm>
        </p:spPr>
        <p:txBody>
          <a:bodyPr>
            <a:normAutofit fontScale="90000"/>
          </a:bodyPr>
          <a:lstStyle/>
          <a:p>
            <a:pPr>
              <a:lnSpc>
                <a:spcPct val="110000"/>
              </a:lnSpc>
            </a:pPr>
            <a:br>
              <a:rPr lang="en-US" sz="6700" b="1" dirty="0"/>
            </a:br>
            <a:br>
              <a:rPr lang="en-US" sz="6700" b="1" dirty="0"/>
            </a:br>
            <a:br>
              <a:rPr lang="en-US" sz="6700" b="1" dirty="0"/>
            </a:br>
            <a:br>
              <a:rPr lang="en-US" sz="6700" b="1" dirty="0"/>
            </a:br>
            <a:br>
              <a:rPr lang="en-US" sz="6700" b="1" dirty="0"/>
            </a:br>
            <a:br>
              <a:rPr lang="en-US" sz="6700" b="1" dirty="0"/>
            </a:br>
            <a:br>
              <a:rPr lang="en-US" sz="6700" b="1" dirty="0"/>
            </a:br>
            <a:br>
              <a:rPr lang="en-US" b="1" dirty="0"/>
            </a:br>
            <a:br>
              <a:rPr lang="en-US" b="1" dirty="0"/>
            </a:br>
            <a:br>
              <a:rPr lang="en-US" b="1" dirty="0"/>
            </a:br>
            <a:br>
              <a:rPr lang="en-US" b="1" dirty="0"/>
            </a:br>
            <a:br>
              <a:rPr lang="en-US" b="1" dirty="0"/>
            </a:br>
            <a:br>
              <a:rPr lang="en-US" b="1" dirty="0"/>
            </a:br>
            <a:br>
              <a:rPr lang="en-US" b="1" dirty="0"/>
            </a:br>
            <a:r>
              <a:rPr lang="en-US" b="1" dirty="0"/>
              <a:t>KanCare Ombudsman Accessibility Guidelines</a:t>
            </a:r>
            <a:endParaRPr lang="en-US" dirty="0"/>
          </a:p>
        </p:txBody>
      </p:sp>
      <p:sp>
        <p:nvSpPr>
          <p:cNvPr id="5" name="Subtitle 4"/>
          <p:cNvSpPr>
            <a:spLocks noGrp="1"/>
          </p:cNvSpPr>
          <p:nvPr>
            <p:ph type="subTitle" idx="1"/>
          </p:nvPr>
        </p:nvSpPr>
        <p:spPr>
          <a:xfrm>
            <a:off x="1571296" y="2656108"/>
            <a:ext cx="9144000" cy="1655762"/>
          </a:xfrm>
        </p:spPr>
        <p:txBody>
          <a:bodyPr>
            <a:normAutofit/>
          </a:bodyPr>
          <a:lstStyle/>
          <a:p>
            <a:pPr>
              <a:lnSpc>
                <a:spcPct val="150000"/>
              </a:lnSpc>
              <a:spcBef>
                <a:spcPts val="0"/>
              </a:spcBef>
            </a:pPr>
            <a:r>
              <a:rPr lang="en-US" sz="2800" dirty="0"/>
              <a:t>Creating Accessible Resources and Educational Materials</a:t>
            </a:r>
          </a:p>
        </p:txBody>
      </p:sp>
      <p:sp>
        <p:nvSpPr>
          <p:cNvPr id="4" name="Slide Number Placeholder 3">
            <a:extLst>
              <a:ext uri="{FF2B5EF4-FFF2-40B4-BE49-F238E27FC236}">
                <a16:creationId xmlns:a16="http://schemas.microsoft.com/office/drawing/2014/main" id="{3F736F6C-9029-44AA-AE09-C9CF4F523637}"/>
              </a:ext>
            </a:extLst>
          </p:cNvPr>
          <p:cNvSpPr>
            <a:spLocks noGrp="1"/>
          </p:cNvSpPr>
          <p:nvPr>
            <p:ph type="sldNum" sz="quarter" idx="12"/>
          </p:nvPr>
        </p:nvSpPr>
        <p:spPr/>
        <p:txBody>
          <a:bodyPr/>
          <a:lstStyle/>
          <a:p>
            <a:fld id="{7D390B86-BFAD-486C-88D7-4C2F923AC000}" type="slidenum">
              <a:rPr lang="en-US" smtClean="0"/>
              <a:pPr/>
              <a:t>1</a:t>
            </a:fld>
            <a:endParaRPr lang="en-US"/>
          </a:p>
        </p:txBody>
      </p:sp>
      <p:sp>
        <p:nvSpPr>
          <p:cNvPr id="6" name="Date Placeholder 5"/>
          <p:cNvSpPr>
            <a:spLocks noGrp="1"/>
          </p:cNvSpPr>
          <p:nvPr>
            <p:ph type="dt" sz="half" idx="10"/>
          </p:nvPr>
        </p:nvSpPr>
        <p:spPr/>
        <p:txBody>
          <a:bodyPr/>
          <a:lstStyle/>
          <a:p>
            <a:r>
              <a:rPr lang="en-US" dirty="0"/>
              <a:t>11/14/2018</a:t>
            </a:r>
          </a:p>
        </p:txBody>
      </p:sp>
      <p:pic>
        <p:nvPicPr>
          <p:cNvPr id="7" name="Picture 6">
            <a:extLst>
              <a:ext uri="{FF2B5EF4-FFF2-40B4-BE49-F238E27FC236}">
                <a16:creationId xmlns:a16="http://schemas.microsoft.com/office/drawing/2014/main" id="{2988C6BD-DD94-47BA-B255-7DD4C13CF3EB}"/>
              </a:ext>
            </a:extLst>
          </p:cNvPr>
          <p:cNvPicPr>
            <a:picLocks noChangeAspect="1"/>
          </p:cNvPicPr>
          <p:nvPr/>
        </p:nvPicPr>
        <p:blipFill>
          <a:blip r:embed="rId3"/>
          <a:stretch>
            <a:fillRect/>
          </a:stretch>
        </p:blipFill>
        <p:spPr>
          <a:xfrm>
            <a:off x="3831092" y="3508607"/>
            <a:ext cx="4159357" cy="3176974"/>
          </a:xfrm>
          <a:prstGeom prst="rect">
            <a:avLst/>
          </a:prstGeom>
        </p:spPr>
      </p:pic>
    </p:spTree>
    <p:extLst>
      <p:ext uri="{BB962C8B-B14F-4D97-AF65-F5344CB8AC3E}">
        <p14:creationId xmlns:p14="http://schemas.microsoft.com/office/powerpoint/2010/main" val="3898176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Color and Contrast</a:t>
            </a:r>
          </a:p>
        </p:txBody>
      </p:sp>
      <p:sp>
        <p:nvSpPr>
          <p:cNvPr id="3" name="Content Placeholder 2"/>
          <p:cNvSpPr>
            <a:spLocks noGrp="1"/>
          </p:cNvSpPr>
          <p:nvPr>
            <p:ph idx="1"/>
          </p:nvPr>
        </p:nvSpPr>
        <p:spPr>
          <a:xfrm>
            <a:off x="5738647" y="2030576"/>
            <a:ext cx="5583621" cy="4351338"/>
          </a:xfrm>
        </p:spPr>
        <p:txBody>
          <a:bodyPr/>
          <a:lstStyle/>
          <a:p>
            <a:pPr>
              <a:lnSpc>
                <a:spcPct val="110000"/>
              </a:lnSpc>
              <a:spcBef>
                <a:spcPts val="1200"/>
              </a:spcBef>
              <a:spcAft>
                <a:spcPts val="1200"/>
              </a:spcAft>
            </a:pPr>
            <a:r>
              <a:rPr lang="en-US" dirty="0"/>
              <a:t>  Use high-contrast colors for text and background. </a:t>
            </a:r>
          </a:p>
          <a:p>
            <a:pPr>
              <a:lnSpc>
                <a:spcPct val="110000"/>
              </a:lnSpc>
              <a:spcBef>
                <a:spcPts val="1200"/>
              </a:spcBef>
              <a:spcAft>
                <a:spcPts val="1200"/>
              </a:spcAft>
            </a:pPr>
            <a:r>
              <a:rPr lang="en-US" dirty="0"/>
              <a:t>  Keep in mind that dark backgrounds  make it difficult for some people to read the text.</a:t>
            </a:r>
          </a:p>
          <a:p>
            <a:pPr>
              <a:lnSpc>
                <a:spcPct val="110000"/>
              </a:lnSpc>
              <a:spcBef>
                <a:spcPts val="1200"/>
              </a:spcBef>
              <a:spcAft>
                <a:spcPts val="1200"/>
              </a:spcAft>
            </a:pPr>
            <a:r>
              <a:rPr lang="en-US" dirty="0"/>
              <a:t>  </a:t>
            </a:r>
            <a:r>
              <a:rPr lang="en-US" b="1" dirty="0"/>
              <a:t>Best practice:  </a:t>
            </a:r>
            <a:r>
              <a:rPr lang="en-US" dirty="0"/>
              <a:t>Printed material is most readable, black on white.</a:t>
            </a:r>
          </a:p>
          <a:p>
            <a:endParaRPr lang="en-US" dirty="0"/>
          </a:p>
        </p:txBody>
      </p:sp>
      <p:sp>
        <p:nvSpPr>
          <p:cNvPr id="6" name="Slide Number Placeholder 5">
            <a:extLst>
              <a:ext uri="{FF2B5EF4-FFF2-40B4-BE49-F238E27FC236}">
                <a16:creationId xmlns:a16="http://schemas.microsoft.com/office/drawing/2014/main" id="{406EBD2B-2811-4C8D-A885-A8061EF3FE2E}"/>
              </a:ext>
            </a:extLst>
          </p:cNvPr>
          <p:cNvSpPr>
            <a:spLocks noGrp="1"/>
          </p:cNvSpPr>
          <p:nvPr>
            <p:ph type="sldNum" sz="quarter" idx="12"/>
          </p:nvPr>
        </p:nvSpPr>
        <p:spPr/>
        <p:txBody>
          <a:bodyPr/>
          <a:lstStyle/>
          <a:p>
            <a:fld id="{6A29E725-4762-403F-A189-98A65781A6E2}" type="slidenum">
              <a:rPr lang="en-US" smtClean="0"/>
              <a:pPr/>
              <a:t>10</a:t>
            </a:fld>
            <a:endParaRPr lang="en-US" dirty="0"/>
          </a:p>
        </p:txBody>
      </p:sp>
      <p:sp>
        <p:nvSpPr>
          <p:cNvPr id="4" name="Content Placeholder 2"/>
          <p:cNvSpPr txBox="1">
            <a:spLocks/>
          </p:cNvSpPr>
          <p:nvPr/>
        </p:nvSpPr>
        <p:spPr>
          <a:xfrm>
            <a:off x="810106" y="2272142"/>
            <a:ext cx="4483636" cy="1523994"/>
          </a:xfrm>
          <a:prstGeom prst="rect">
            <a:avLst/>
          </a:prstGeom>
          <a:solidFill>
            <a:srgbClr val="FFFF00"/>
          </a:solidFill>
          <a:ln>
            <a:solidFill>
              <a:schemeClr val="tx1"/>
            </a:solidFill>
          </a:ln>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400" b="1" dirty="0"/>
              <a:t>For example, black text on a yellow background.</a:t>
            </a:r>
          </a:p>
        </p:txBody>
      </p:sp>
      <p:sp>
        <p:nvSpPr>
          <p:cNvPr id="5" name="Content Placeholder 3"/>
          <p:cNvSpPr txBox="1">
            <a:spLocks/>
          </p:cNvSpPr>
          <p:nvPr/>
        </p:nvSpPr>
        <p:spPr>
          <a:xfrm>
            <a:off x="825872" y="4131116"/>
            <a:ext cx="4483636" cy="1676394"/>
          </a:xfrm>
          <a:prstGeom prst="rect">
            <a:avLst/>
          </a:prstGeom>
          <a:solidFill>
            <a:srgbClr val="002060"/>
          </a:solidFill>
          <a:ln>
            <a:solidFill>
              <a:schemeClr val="tx1"/>
            </a:solidFill>
          </a:ln>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400" b="1" dirty="0">
                <a:solidFill>
                  <a:schemeClr val="bg1"/>
                </a:solidFill>
              </a:rPr>
              <a:t>Or white text on a dark blue background.</a:t>
            </a:r>
          </a:p>
          <a:p>
            <a:endParaRPr lang="en-US" dirty="0"/>
          </a:p>
        </p:txBody>
      </p:sp>
    </p:spTree>
    <p:extLst>
      <p:ext uri="{BB962C8B-B14F-4D97-AF65-F5344CB8AC3E}">
        <p14:creationId xmlns:p14="http://schemas.microsoft.com/office/powerpoint/2010/main" val="15480872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717" y="459718"/>
            <a:ext cx="10515600" cy="1325563"/>
          </a:xfrm>
        </p:spPr>
        <p:txBody>
          <a:bodyPr>
            <a:normAutofit/>
          </a:bodyPr>
          <a:lstStyle/>
          <a:p>
            <a:r>
              <a:rPr lang="en-US" b="1" dirty="0"/>
              <a:t>How do I create a true list in Word?</a:t>
            </a:r>
            <a:br>
              <a:rPr lang="en-US" b="1" dirty="0"/>
            </a:br>
            <a:endParaRPr lang="en-US" dirty="0"/>
          </a:p>
        </p:txBody>
      </p:sp>
      <p:sp>
        <p:nvSpPr>
          <p:cNvPr id="3" name="Content Placeholder 2"/>
          <p:cNvSpPr>
            <a:spLocks noGrp="1"/>
          </p:cNvSpPr>
          <p:nvPr>
            <p:ph idx="1"/>
          </p:nvPr>
        </p:nvSpPr>
        <p:spPr>
          <a:xfrm>
            <a:off x="6511159" y="2454690"/>
            <a:ext cx="5202619" cy="3898813"/>
          </a:xfrm>
        </p:spPr>
        <p:txBody>
          <a:bodyPr>
            <a:normAutofit fontScale="70000" lnSpcReduction="20000"/>
          </a:bodyPr>
          <a:lstStyle/>
          <a:p>
            <a:pPr>
              <a:lnSpc>
                <a:spcPct val="130000"/>
              </a:lnSpc>
              <a:spcBef>
                <a:spcPts val="1200"/>
              </a:spcBef>
              <a:spcAft>
                <a:spcPts val="1200"/>
              </a:spcAft>
            </a:pPr>
            <a:r>
              <a:rPr lang="en-US" sz="3700" dirty="0"/>
              <a:t>Look in the </a:t>
            </a:r>
            <a:r>
              <a:rPr lang="en-US" sz="3700" b="1" dirty="0"/>
              <a:t>Paragraph group </a:t>
            </a:r>
            <a:r>
              <a:rPr lang="en-US" sz="3700" dirty="0"/>
              <a:t>on the Home tab</a:t>
            </a:r>
          </a:p>
          <a:p>
            <a:pPr>
              <a:lnSpc>
                <a:spcPct val="130000"/>
              </a:lnSpc>
              <a:spcBef>
                <a:spcPts val="1200"/>
              </a:spcBef>
              <a:spcAft>
                <a:spcPts val="1200"/>
              </a:spcAft>
            </a:pPr>
            <a:r>
              <a:rPr lang="en-US" sz="3700" dirty="0"/>
              <a:t>Select a bulleted or numbered list</a:t>
            </a:r>
          </a:p>
          <a:p>
            <a:pPr>
              <a:lnSpc>
                <a:spcPct val="130000"/>
              </a:lnSpc>
              <a:spcBef>
                <a:spcPts val="1200"/>
              </a:spcBef>
              <a:spcAft>
                <a:spcPts val="1200"/>
              </a:spcAft>
            </a:pPr>
            <a:r>
              <a:rPr lang="en-US" sz="3700" dirty="0"/>
              <a:t>Use numbers only if there is a sequence to identify, such as priorities or steps in a process</a:t>
            </a:r>
          </a:p>
          <a:p>
            <a:endParaRPr lang="en-US" sz="2400" dirty="0"/>
          </a:p>
          <a:p>
            <a:endParaRPr lang="en-US" sz="2400" dirty="0"/>
          </a:p>
          <a:p>
            <a:pPr marL="0" indent="0">
              <a:buNone/>
            </a:pPr>
            <a:endParaRPr lang="en-US" sz="2400" dirty="0"/>
          </a:p>
          <a:p>
            <a:pPr marL="0" indent="0">
              <a:buNone/>
            </a:pPr>
            <a:endParaRPr lang="en-US" sz="2400" dirty="0"/>
          </a:p>
        </p:txBody>
      </p:sp>
      <p:pic>
        <p:nvPicPr>
          <p:cNvPr id="8"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435" t="21777" r="31956" b="46773"/>
          <a:stretch/>
        </p:blipFill>
        <p:spPr bwMode="auto">
          <a:xfrm>
            <a:off x="551793" y="2364827"/>
            <a:ext cx="5794655" cy="3752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9" name="Oval 8"/>
          <p:cNvSpPr/>
          <p:nvPr/>
        </p:nvSpPr>
        <p:spPr>
          <a:xfrm>
            <a:off x="1237418" y="2685392"/>
            <a:ext cx="1521547" cy="5307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2231474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020" y="361556"/>
            <a:ext cx="10972800" cy="1143000"/>
          </a:xfrm>
        </p:spPr>
        <p:txBody>
          <a:bodyPr/>
          <a:lstStyle/>
          <a:p>
            <a:r>
              <a:rPr lang="en-US" b="1" dirty="0"/>
              <a:t>Add Page Numbers</a:t>
            </a:r>
          </a:p>
        </p:txBody>
      </p:sp>
      <p:sp>
        <p:nvSpPr>
          <p:cNvPr id="3" name="Content Placeholder 2"/>
          <p:cNvSpPr>
            <a:spLocks noGrp="1"/>
          </p:cNvSpPr>
          <p:nvPr>
            <p:ph idx="1"/>
          </p:nvPr>
        </p:nvSpPr>
        <p:spPr>
          <a:xfrm>
            <a:off x="5554718" y="2238702"/>
            <a:ext cx="5954110" cy="4824249"/>
          </a:xfrm>
        </p:spPr>
        <p:txBody>
          <a:bodyPr>
            <a:normAutofit fontScale="47500" lnSpcReduction="20000"/>
          </a:bodyPr>
          <a:lstStyle/>
          <a:p>
            <a:pPr>
              <a:lnSpc>
                <a:spcPct val="130000"/>
              </a:lnSpc>
              <a:spcBef>
                <a:spcPts val="1200"/>
              </a:spcBef>
              <a:spcAft>
                <a:spcPts val="1200"/>
              </a:spcAft>
              <a:buNone/>
            </a:pPr>
            <a:r>
              <a:rPr lang="en-US" sz="5500" b="1" dirty="0"/>
              <a:t>To  add page numbers:</a:t>
            </a:r>
          </a:p>
          <a:p>
            <a:pPr marL="514350" indent="-514350">
              <a:lnSpc>
                <a:spcPct val="130000"/>
              </a:lnSpc>
              <a:spcBef>
                <a:spcPts val="1200"/>
              </a:spcBef>
              <a:spcAft>
                <a:spcPts val="1200"/>
              </a:spcAft>
              <a:buFont typeface="+mj-lt"/>
              <a:buAutoNum type="arabicPeriod"/>
            </a:pPr>
            <a:r>
              <a:rPr lang="en-US" sz="5500" dirty="0"/>
              <a:t>Select the Insert tab</a:t>
            </a:r>
          </a:p>
          <a:p>
            <a:pPr marL="514350" indent="-514350">
              <a:lnSpc>
                <a:spcPct val="130000"/>
              </a:lnSpc>
              <a:spcBef>
                <a:spcPts val="1200"/>
              </a:spcBef>
              <a:spcAft>
                <a:spcPts val="1200"/>
              </a:spcAft>
              <a:buFont typeface="+mj-lt"/>
              <a:buAutoNum type="arabicPeriod"/>
            </a:pPr>
            <a:r>
              <a:rPr lang="en-US" sz="5500" dirty="0"/>
              <a:t>Find the Header and Footer group  </a:t>
            </a:r>
          </a:p>
          <a:p>
            <a:pPr marL="514350" indent="-514350">
              <a:lnSpc>
                <a:spcPct val="130000"/>
              </a:lnSpc>
              <a:spcBef>
                <a:spcPts val="1200"/>
              </a:spcBef>
              <a:spcAft>
                <a:spcPts val="1200"/>
              </a:spcAft>
              <a:buFont typeface="+mj-lt"/>
              <a:buAutoNum type="arabicPeriod"/>
            </a:pPr>
            <a:r>
              <a:rPr lang="en-US" sz="5500" dirty="0"/>
              <a:t>Click the </a:t>
            </a:r>
            <a:r>
              <a:rPr lang="en-US" sz="5500" b="1" dirty="0"/>
              <a:t>Page Number drop down menu</a:t>
            </a:r>
          </a:p>
          <a:p>
            <a:pPr marL="514350" indent="-514350">
              <a:lnSpc>
                <a:spcPct val="130000"/>
              </a:lnSpc>
              <a:spcBef>
                <a:spcPts val="1200"/>
              </a:spcBef>
              <a:spcAft>
                <a:spcPts val="1200"/>
              </a:spcAft>
              <a:buFont typeface="+mj-lt"/>
              <a:buAutoNum type="arabicPeriod"/>
            </a:pPr>
            <a:r>
              <a:rPr lang="en-US" sz="5500" dirty="0"/>
              <a:t>Choose from the available </a:t>
            </a:r>
            <a:r>
              <a:rPr lang="en-US" sz="5500" b="1" dirty="0"/>
              <a:t>styles of page numbering</a:t>
            </a:r>
            <a:endParaRPr lang="en-US" sz="5500" dirty="0"/>
          </a:p>
          <a:p>
            <a:pPr marL="0" indent="0">
              <a:buNone/>
            </a:pPr>
            <a:endParaRPr lang="en-US" sz="3000" dirty="0"/>
          </a:p>
          <a:p>
            <a:pPr marL="0" indent="0">
              <a:buNone/>
            </a:pPr>
            <a:endParaRPr lang="en-US" sz="3000" dirty="0"/>
          </a:p>
          <a:p>
            <a:pPr marL="0" indent="0">
              <a:buNone/>
            </a:pPr>
            <a:endParaRPr lang="en-US" sz="3000" dirty="0"/>
          </a:p>
          <a:p>
            <a:pPr marL="0" indent="0">
              <a:buNone/>
            </a:pPr>
            <a:endParaRPr lang="en-US" sz="3000" dirty="0"/>
          </a:p>
          <a:p>
            <a:pPr marL="0" indent="0">
              <a:buNone/>
            </a:pPr>
            <a:endParaRPr lang="en-US" sz="3000" dirty="0"/>
          </a:p>
          <a:p>
            <a:pPr marL="0" indent="0">
              <a:buNone/>
            </a:pPr>
            <a:endParaRPr lang="en-US" sz="3000" dirty="0"/>
          </a:p>
          <a:p>
            <a:pPr marL="0" indent="0">
              <a:buNone/>
            </a:pPr>
            <a:endParaRPr lang="en-US" sz="3000" dirty="0"/>
          </a:p>
          <a:p>
            <a:pPr marL="0" indent="0">
              <a:buNone/>
            </a:pPr>
            <a:endParaRPr lang="en-US" dirty="0"/>
          </a:p>
          <a:p>
            <a:endParaRPr lang="en-US" dirty="0"/>
          </a:p>
        </p:txBody>
      </p:sp>
      <p:pic>
        <p:nvPicPr>
          <p:cNvPr id="1026" name="Picture 2"/>
          <p:cNvPicPr>
            <a:picLocks noChangeAspect="1" noChangeArrowheads="1"/>
          </p:cNvPicPr>
          <p:nvPr/>
        </p:nvPicPr>
        <p:blipFill>
          <a:blip r:embed="rId2" cstate="print"/>
          <a:srcRect l="26455" t="42241" r="48976" b="25862"/>
          <a:stretch>
            <a:fillRect/>
          </a:stretch>
        </p:blipFill>
        <p:spPr bwMode="auto">
          <a:xfrm>
            <a:off x="804041" y="2311722"/>
            <a:ext cx="3972911" cy="38683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Oval 6"/>
          <p:cNvSpPr/>
          <p:nvPr/>
        </p:nvSpPr>
        <p:spPr>
          <a:xfrm>
            <a:off x="3654097" y="2314356"/>
            <a:ext cx="1239520" cy="4191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p:cNvCxnSpPr>
            <a:stCxn id="7" idx="4"/>
          </p:cNvCxnSpPr>
          <p:nvPr/>
        </p:nvCxnSpPr>
        <p:spPr>
          <a:xfrm flipH="1">
            <a:off x="4146331" y="2733456"/>
            <a:ext cx="127526" cy="27775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Content Placeholder 2"/>
          <p:cNvSpPr txBox="1">
            <a:spLocks/>
          </p:cNvSpPr>
          <p:nvPr/>
        </p:nvSpPr>
        <p:spPr>
          <a:xfrm>
            <a:off x="688428" y="1521373"/>
            <a:ext cx="11176000" cy="449317"/>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tabLst/>
              <a:defRPr/>
            </a:pPr>
            <a:r>
              <a:rPr kumimoji="0" lang="en-US" sz="2600" b="0" i="0" u="none" strike="noStrike" kern="1200" cap="none" spc="0" normalizeH="0" baseline="0" noProof="0" dirty="0">
                <a:ln>
                  <a:noFill/>
                </a:ln>
                <a:solidFill>
                  <a:schemeClr val="tx1"/>
                </a:solidFill>
                <a:effectLst/>
                <a:uLnTx/>
                <a:uFillTx/>
                <a:latin typeface="+mn-lt"/>
                <a:ea typeface="+mn-ea"/>
                <a:cs typeface="+mn-cs"/>
              </a:rPr>
              <a:t>Number your pages to allow for easy navigation and referencing.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9931896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Add Alternate Text for Images</a:t>
            </a:r>
            <a:br>
              <a:rPr lang="en-US" b="1" dirty="0"/>
            </a:br>
            <a:endParaRPr lang="en-US" dirty="0"/>
          </a:p>
        </p:txBody>
      </p:sp>
      <p:sp>
        <p:nvSpPr>
          <p:cNvPr id="3" name="Content Placeholder 2"/>
          <p:cNvSpPr>
            <a:spLocks noGrp="1"/>
          </p:cNvSpPr>
          <p:nvPr>
            <p:ph idx="1"/>
          </p:nvPr>
        </p:nvSpPr>
        <p:spPr>
          <a:xfrm>
            <a:off x="4587766" y="2017986"/>
            <a:ext cx="7409793" cy="4840014"/>
          </a:xfrm>
        </p:spPr>
        <p:txBody>
          <a:bodyPr>
            <a:normAutofit fontScale="62500" lnSpcReduction="20000"/>
          </a:bodyPr>
          <a:lstStyle/>
          <a:p>
            <a:pPr>
              <a:lnSpc>
                <a:spcPct val="130000"/>
              </a:lnSpc>
              <a:spcAft>
                <a:spcPts val="1000"/>
              </a:spcAft>
            </a:pPr>
            <a:r>
              <a:rPr lang="en-US" sz="4200" dirty="0"/>
              <a:t>The purpose of alternative text, often abbreviated </a:t>
            </a:r>
            <a:r>
              <a:rPr lang="en-US" sz="4200" b="1" dirty="0"/>
              <a:t>alt text</a:t>
            </a:r>
            <a:r>
              <a:rPr lang="en-US" sz="4200" dirty="0"/>
              <a:t>, is to communicate the content of an image to people who can’t see it. </a:t>
            </a:r>
          </a:p>
          <a:p>
            <a:pPr>
              <a:lnSpc>
                <a:spcPct val="130000"/>
              </a:lnSpc>
              <a:spcAft>
                <a:spcPts val="1000"/>
              </a:spcAft>
            </a:pPr>
            <a:r>
              <a:rPr lang="en-US" sz="4200" dirty="0"/>
              <a:t>When screen readers encounter an image with alt text, they typically announce the image then read the alt text.</a:t>
            </a:r>
          </a:p>
          <a:p>
            <a:pPr>
              <a:lnSpc>
                <a:spcPct val="130000"/>
              </a:lnSpc>
              <a:spcAft>
                <a:spcPts val="1000"/>
              </a:spcAft>
            </a:pPr>
            <a:r>
              <a:rPr lang="en-US" sz="4200" b="1" dirty="0"/>
              <a:t>Be succinct </a:t>
            </a:r>
            <a:r>
              <a:rPr lang="en-US" sz="4200" dirty="0"/>
              <a:t>– provide just enough text to communicate the idea.</a:t>
            </a:r>
          </a:p>
          <a:p>
            <a:pPr marL="0" indent="0">
              <a:buNone/>
            </a:pPr>
            <a:endParaRPr lang="en-US" dirty="0"/>
          </a:p>
          <a:p>
            <a:pPr marL="0" indent="0">
              <a:buNone/>
            </a:pPr>
            <a:endParaRPr lang="en-US" dirty="0"/>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1750" t="57334" r="4375" b="8667"/>
          <a:stretch/>
        </p:blipFill>
        <p:spPr bwMode="auto">
          <a:xfrm>
            <a:off x="793532" y="2427890"/>
            <a:ext cx="3695253" cy="30900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943600" y="2514600"/>
            <a:ext cx="5680841" cy="3807372"/>
          </a:xfrm>
        </p:spPr>
        <p:txBody>
          <a:bodyPr>
            <a:noAutofit/>
          </a:bodyPr>
          <a:lstStyle/>
          <a:p>
            <a:pPr marL="457200" indent="-457200">
              <a:lnSpc>
                <a:spcPct val="110000"/>
              </a:lnSpc>
              <a:buFont typeface="+mj-lt"/>
              <a:buAutoNum type="arabicPeriod"/>
            </a:pPr>
            <a:r>
              <a:rPr lang="en-US" sz="2600" dirty="0"/>
              <a:t>Right mouse click on the image</a:t>
            </a:r>
          </a:p>
          <a:p>
            <a:pPr marL="457200" indent="-457200">
              <a:lnSpc>
                <a:spcPct val="110000"/>
              </a:lnSpc>
              <a:buFont typeface="+mj-lt"/>
              <a:buAutoNum type="arabicPeriod"/>
            </a:pPr>
            <a:r>
              <a:rPr lang="en-US" sz="2600" dirty="0"/>
              <a:t>Select </a:t>
            </a:r>
            <a:r>
              <a:rPr lang="en-US" sz="2600" b="1" dirty="0"/>
              <a:t>Format Shape</a:t>
            </a:r>
            <a:endParaRPr lang="en-US" sz="2600" dirty="0"/>
          </a:p>
          <a:p>
            <a:pPr marL="457200" indent="-457200">
              <a:lnSpc>
                <a:spcPct val="110000"/>
              </a:lnSpc>
              <a:buFont typeface="+mj-lt"/>
              <a:buAutoNum type="arabicPeriod"/>
            </a:pPr>
            <a:r>
              <a:rPr lang="en-US" sz="2600" dirty="0"/>
              <a:t>Open the </a:t>
            </a:r>
            <a:r>
              <a:rPr lang="en-US" sz="2600" b="1" dirty="0"/>
              <a:t>Alt Text box </a:t>
            </a:r>
          </a:p>
          <a:p>
            <a:pPr marL="457200" indent="-457200">
              <a:lnSpc>
                <a:spcPct val="110000"/>
              </a:lnSpc>
              <a:buFont typeface="+mj-lt"/>
              <a:buAutoNum type="arabicPeriod"/>
            </a:pPr>
            <a:r>
              <a:rPr lang="en-US" sz="2600" dirty="0"/>
              <a:t>Type in the </a:t>
            </a:r>
            <a:r>
              <a:rPr lang="en-US" sz="2600" b="1" dirty="0"/>
              <a:t>description</a:t>
            </a:r>
            <a:r>
              <a:rPr lang="en-US" sz="2600" dirty="0"/>
              <a:t> of the image</a:t>
            </a:r>
          </a:p>
        </p:txBody>
      </p:sp>
      <p:sp>
        <p:nvSpPr>
          <p:cNvPr id="6" name="Title 1"/>
          <p:cNvSpPr>
            <a:spLocks noGrp="1"/>
          </p:cNvSpPr>
          <p:nvPr>
            <p:ph type="title"/>
          </p:nvPr>
        </p:nvSpPr>
        <p:spPr>
          <a:xfrm>
            <a:off x="719958" y="526886"/>
            <a:ext cx="10972800" cy="1143000"/>
          </a:xfrm>
        </p:spPr>
        <p:txBody>
          <a:bodyPr>
            <a:normAutofit fontScale="90000"/>
          </a:bodyPr>
          <a:lstStyle/>
          <a:p>
            <a:r>
              <a:rPr lang="en-US" sz="4900" b="1" dirty="0"/>
              <a:t>How do I add alternative text in Word?</a:t>
            </a:r>
            <a:br>
              <a:rPr lang="en-US" b="1" dirty="0"/>
            </a:br>
            <a:endParaRPr lang="en-US" dirty="0"/>
          </a:p>
        </p:txBody>
      </p:sp>
      <p:pic>
        <p:nvPicPr>
          <p:cNvPr id="2053"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754" t="24668" r="14625" b="10888"/>
          <a:stretch/>
        </p:blipFill>
        <p:spPr bwMode="auto">
          <a:xfrm>
            <a:off x="551794" y="2412123"/>
            <a:ext cx="5305042" cy="33310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03636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66136" y="1907628"/>
            <a:ext cx="6905298" cy="4741736"/>
          </a:xfrm>
        </p:spPr>
        <p:txBody>
          <a:bodyPr>
            <a:normAutofit/>
          </a:bodyPr>
          <a:lstStyle/>
          <a:p>
            <a:pPr>
              <a:lnSpc>
                <a:spcPct val="110000"/>
              </a:lnSpc>
              <a:spcBef>
                <a:spcPts val="1200"/>
              </a:spcBef>
              <a:spcAft>
                <a:spcPts val="1200"/>
              </a:spcAft>
            </a:pPr>
            <a:r>
              <a:rPr lang="en-US" sz="2600" dirty="0"/>
              <a:t>If images are purely decorative and contain no informative content, they do not require a description.</a:t>
            </a:r>
          </a:p>
          <a:p>
            <a:pPr>
              <a:lnSpc>
                <a:spcPct val="110000"/>
              </a:lnSpc>
              <a:spcBef>
                <a:spcPts val="1200"/>
              </a:spcBef>
              <a:spcAft>
                <a:spcPts val="1200"/>
              </a:spcAft>
            </a:pPr>
            <a:r>
              <a:rPr lang="en-US" sz="2600" dirty="0"/>
              <a:t>Images that require a more lengthy description, such as charts and graphs, may require additional steps beyond adding alt text.</a:t>
            </a:r>
          </a:p>
        </p:txBody>
      </p:sp>
      <p:pic>
        <p:nvPicPr>
          <p:cNvPr id="5124" name="Picture 4" descr="Divider, Separators, Colorful, Design, Line, Sty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0248" y="536028"/>
            <a:ext cx="3906345" cy="34027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0" y="459718"/>
            <a:ext cx="10515600" cy="1325563"/>
          </a:xfrm>
        </p:spPr>
        <p:txBody>
          <a:bodyPr>
            <a:normAutofit/>
          </a:bodyPr>
          <a:lstStyle/>
          <a:p>
            <a:r>
              <a:rPr lang="en-US" b="1" dirty="0"/>
              <a:t>Which images don’t need alternate text?</a:t>
            </a:r>
            <a:br>
              <a:rPr lang="en-US" b="1" dirty="0"/>
            </a:br>
            <a:endParaRPr lang="en-US" dirty="0"/>
          </a:p>
        </p:txBody>
      </p:sp>
      <p:pic>
        <p:nvPicPr>
          <p:cNvPr id="8194" name="Picture 2" descr="Paper, Business, Document, Analysis, Businesswoman"/>
          <p:cNvPicPr>
            <a:picLocks noChangeAspect="1" noChangeArrowheads="1"/>
          </p:cNvPicPr>
          <p:nvPr/>
        </p:nvPicPr>
        <p:blipFill>
          <a:blip r:embed="rId4" cstate="print"/>
          <a:srcRect/>
          <a:stretch>
            <a:fillRect/>
          </a:stretch>
        </p:blipFill>
        <p:spPr bwMode="auto">
          <a:xfrm>
            <a:off x="644306" y="3421117"/>
            <a:ext cx="4182979" cy="2618719"/>
          </a:xfrm>
          <a:prstGeom prst="rect">
            <a:avLst/>
          </a:prstGeom>
          <a:noFill/>
        </p:spPr>
      </p:pic>
    </p:spTree>
    <p:extLst>
      <p:ext uri="{BB962C8B-B14F-4D97-AF65-F5344CB8AC3E}">
        <p14:creationId xmlns:p14="http://schemas.microsoft.com/office/powerpoint/2010/main" val="4678224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132" y="407275"/>
            <a:ext cx="10972800" cy="1143000"/>
          </a:xfrm>
        </p:spPr>
        <p:txBody>
          <a:bodyPr/>
          <a:lstStyle/>
          <a:p>
            <a:r>
              <a:rPr lang="en-US" b="1" dirty="0"/>
              <a:t>Use Descriptive Hyperlinks</a:t>
            </a:r>
          </a:p>
        </p:txBody>
      </p:sp>
      <p:sp>
        <p:nvSpPr>
          <p:cNvPr id="3" name="Content Placeholder 2"/>
          <p:cNvSpPr>
            <a:spLocks noGrp="1"/>
          </p:cNvSpPr>
          <p:nvPr>
            <p:ph idx="1"/>
          </p:nvPr>
        </p:nvSpPr>
        <p:spPr>
          <a:xfrm>
            <a:off x="567558" y="2052145"/>
            <a:ext cx="10865945" cy="4348655"/>
          </a:xfrm>
        </p:spPr>
        <p:txBody>
          <a:bodyPr>
            <a:noAutofit/>
          </a:bodyPr>
          <a:lstStyle/>
          <a:p>
            <a:pPr marL="0" indent="0">
              <a:lnSpc>
                <a:spcPct val="110000"/>
              </a:lnSpc>
              <a:spcBef>
                <a:spcPts val="1200"/>
              </a:spcBef>
              <a:spcAft>
                <a:spcPts val="1200"/>
              </a:spcAft>
            </a:pPr>
            <a:r>
              <a:rPr lang="en-US" sz="2600" dirty="0"/>
              <a:t>Screen reader software announces the presence of links, allowing users to quickly skip from link to link by pressing the tab button.</a:t>
            </a:r>
          </a:p>
          <a:p>
            <a:pPr marL="0" indent="0">
              <a:lnSpc>
                <a:spcPct val="110000"/>
              </a:lnSpc>
              <a:spcBef>
                <a:spcPts val="1200"/>
              </a:spcBef>
              <a:spcAft>
                <a:spcPts val="1200"/>
              </a:spcAft>
            </a:pPr>
            <a:r>
              <a:rPr lang="en-US" sz="2600" dirty="0"/>
              <a:t>So providing</a:t>
            </a:r>
            <a:r>
              <a:rPr lang="en-US" sz="2600" b="1" dirty="0"/>
              <a:t> hyperlinks that make sense when read out of context </a:t>
            </a:r>
            <a:r>
              <a:rPr lang="en-US" sz="2600" dirty="0"/>
              <a:t>is important.  </a:t>
            </a:r>
          </a:p>
          <a:p>
            <a:pPr marL="0" indent="0">
              <a:lnSpc>
                <a:spcPct val="110000"/>
              </a:lnSpc>
              <a:spcBef>
                <a:spcPts val="1200"/>
              </a:spcBef>
              <a:spcAft>
                <a:spcPts val="1200"/>
              </a:spcAft>
            </a:pPr>
            <a:r>
              <a:rPr lang="en-US" sz="2600" dirty="0"/>
              <a:t>If your hyperlinks cannot be understood out of context, users may miss important information.</a:t>
            </a:r>
          </a:p>
          <a:p>
            <a:pPr marL="0" indent="0">
              <a:buNone/>
            </a:pPr>
            <a:endParaRPr lang="en-US" sz="2400" dirty="0"/>
          </a:p>
          <a:p>
            <a:pPr>
              <a:buNone/>
            </a:pPr>
            <a:endParaRPr lang="en-US" sz="2400" dirty="0"/>
          </a:p>
          <a:p>
            <a:endParaRPr lang="en-US" sz="2400" dirty="0"/>
          </a:p>
        </p:txBody>
      </p:sp>
    </p:spTree>
    <p:extLst>
      <p:ext uri="{BB962C8B-B14F-4D97-AF65-F5344CB8AC3E}">
        <p14:creationId xmlns:p14="http://schemas.microsoft.com/office/powerpoint/2010/main" val="31907312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How does a screen reader user hear hyperlinks?</a:t>
            </a:r>
          </a:p>
        </p:txBody>
      </p:sp>
      <p:sp>
        <p:nvSpPr>
          <p:cNvPr id="3" name="Content Placeholder 2"/>
          <p:cNvSpPr>
            <a:spLocks noGrp="1"/>
          </p:cNvSpPr>
          <p:nvPr>
            <p:ph idx="1"/>
          </p:nvPr>
        </p:nvSpPr>
        <p:spPr>
          <a:xfrm>
            <a:off x="898634" y="2128351"/>
            <a:ext cx="10463048" cy="5029194"/>
          </a:xfrm>
        </p:spPr>
        <p:txBody>
          <a:bodyPr>
            <a:normAutofit/>
          </a:bodyPr>
          <a:lstStyle/>
          <a:p>
            <a:pPr marL="0" indent="0">
              <a:buNone/>
            </a:pPr>
            <a:r>
              <a:rPr lang="en-US" sz="2600" dirty="0"/>
              <a:t>Which example would be easier for you to understand out of context?</a:t>
            </a:r>
          </a:p>
          <a:p>
            <a:endParaRPr lang="en-US" dirty="0"/>
          </a:p>
          <a:p>
            <a:pPr marL="0" indent="0">
              <a:buNone/>
            </a:pPr>
            <a:endParaRPr lang="en-US" dirty="0"/>
          </a:p>
        </p:txBody>
      </p:sp>
      <p:graphicFrame>
        <p:nvGraphicFramePr>
          <p:cNvPr id="4" name="Table 3"/>
          <p:cNvGraphicFramePr>
            <a:graphicFrameLocks noGrp="1"/>
          </p:cNvGraphicFramePr>
          <p:nvPr/>
        </p:nvGraphicFramePr>
        <p:xfrm>
          <a:off x="1056288" y="2849129"/>
          <a:ext cx="9837683" cy="3666461"/>
        </p:xfrm>
        <a:graphic>
          <a:graphicData uri="http://schemas.openxmlformats.org/drawingml/2006/table">
            <a:tbl>
              <a:tblPr firstRow="1" bandRow="1">
                <a:tableStyleId>{5C22544A-7EE6-4342-B048-85BDC9FD1C3A}</a:tableStyleId>
              </a:tblPr>
              <a:tblGrid>
                <a:gridCol w="9837683">
                  <a:extLst>
                    <a:ext uri="{9D8B030D-6E8A-4147-A177-3AD203B41FA5}">
                      <a16:colId xmlns:a16="http://schemas.microsoft.com/office/drawing/2014/main" val="20000"/>
                    </a:ext>
                  </a:extLst>
                </a:gridCol>
              </a:tblGrid>
              <a:tr h="831821">
                <a:tc>
                  <a:txBody>
                    <a:bodyPr/>
                    <a:lstStyle/>
                    <a:p>
                      <a:r>
                        <a:rPr lang="en-US" sz="3200" dirty="0"/>
                        <a:t>Examples</a:t>
                      </a:r>
                      <a:r>
                        <a:rPr lang="en-US" sz="3200" baseline="0" dirty="0"/>
                        <a:t>:</a:t>
                      </a:r>
                      <a:endParaRPr lang="en-US" sz="3200" dirty="0"/>
                    </a:p>
                  </a:txBody>
                  <a:tcPr/>
                </a:tc>
                <a:extLst>
                  <a:ext uri="{0D108BD9-81ED-4DB2-BD59-A6C34878D82A}">
                    <a16:rowId xmlns:a16="http://schemas.microsoft.com/office/drawing/2014/main" val="10000"/>
                  </a:ext>
                </a:extLst>
              </a:tr>
              <a:tr h="8318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link </a:t>
                      </a:r>
                      <a:r>
                        <a:rPr lang="en-US" sz="2800" dirty="0">
                          <a:solidFill>
                            <a:srgbClr val="081AA0"/>
                          </a:solidFill>
                        </a:rPr>
                        <a:t>click here</a:t>
                      </a:r>
                    </a:p>
                    <a:p>
                      <a:endParaRPr lang="en-US" sz="2800" dirty="0"/>
                    </a:p>
                  </a:txBody>
                  <a:tcPr/>
                </a:tc>
                <a:extLst>
                  <a:ext uri="{0D108BD9-81ED-4DB2-BD59-A6C34878D82A}">
                    <a16:rowId xmlns:a16="http://schemas.microsoft.com/office/drawing/2014/main" val="10001"/>
                  </a:ext>
                </a:extLst>
              </a:tr>
              <a:tr h="8318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link </a:t>
                      </a:r>
                      <a:r>
                        <a:rPr lang="en-US" sz="2800" dirty="0">
                          <a:hlinkClick r:id="rId3"/>
                        </a:rPr>
                        <a:t>https://www.youtube.com/watch?v=dC8sfkQJcpA</a:t>
                      </a:r>
                      <a:r>
                        <a:rPr lang="en-US" sz="2800" dirty="0"/>
                        <a:t> </a:t>
                      </a:r>
                    </a:p>
                    <a:p>
                      <a:endParaRPr lang="en-US" sz="2800" dirty="0"/>
                    </a:p>
                  </a:txBody>
                  <a:tcPr/>
                </a:tc>
                <a:extLst>
                  <a:ext uri="{0D108BD9-81ED-4DB2-BD59-A6C34878D82A}">
                    <a16:rowId xmlns:a16="http://schemas.microsoft.com/office/drawing/2014/main" val="10002"/>
                  </a:ext>
                </a:extLst>
              </a:tr>
              <a:tr h="8318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link </a:t>
                      </a:r>
                      <a:r>
                        <a:rPr lang="en-US" sz="2800" dirty="0">
                          <a:solidFill>
                            <a:srgbClr val="081AA0"/>
                          </a:solidFill>
                        </a:rPr>
                        <a:t>Creating Effective Hyperlinks</a:t>
                      </a:r>
                    </a:p>
                    <a:p>
                      <a:endParaRPr lang="en-US" sz="280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55808778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00000"/>
              </a:lnSpc>
              <a:spcBef>
                <a:spcPts val="0"/>
              </a:spcBef>
            </a:pPr>
            <a:r>
              <a:rPr lang="en-US" b="1" dirty="0"/>
              <a:t>Descriptive hyperlinks provide users with context</a:t>
            </a:r>
          </a:p>
        </p:txBody>
      </p:sp>
      <p:sp>
        <p:nvSpPr>
          <p:cNvPr id="3" name="Content Placeholder 2"/>
          <p:cNvSpPr>
            <a:spLocks noGrp="1"/>
          </p:cNvSpPr>
          <p:nvPr>
            <p:ph idx="1"/>
          </p:nvPr>
        </p:nvSpPr>
        <p:spPr/>
        <p:txBody>
          <a:bodyPr>
            <a:normAutofit/>
          </a:bodyPr>
          <a:lstStyle/>
          <a:p>
            <a:pPr marL="0" indent="0">
              <a:buNone/>
            </a:pPr>
            <a:endParaRPr lang="en-US" dirty="0"/>
          </a:p>
          <a:p>
            <a:pPr marL="0" indent="0">
              <a:buNone/>
            </a:pPr>
            <a:endParaRPr lang="en-US" b="1" u="sng" dirty="0"/>
          </a:p>
          <a:p>
            <a:pPr marL="0" indent="0">
              <a:buNone/>
            </a:pPr>
            <a:endParaRPr lang="en-US" b="1" u="sng" dirty="0"/>
          </a:p>
          <a:p>
            <a:pPr marL="0" indent="0">
              <a:buNone/>
            </a:pPr>
            <a:endParaRPr lang="en-US" b="1" u="sng" dirty="0"/>
          </a:p>
          <a:p>
            <a:pPr marL="0" indent="0">
              <a:buNone/>
            </a:pPr>
            <a:endParaRPr lang="en-US" dirty="0"/>
          </a:p>
        </p:txBody>
      </p:sp>
      <p:graphicFrame>
        <p:nvGraphicFramePr>
          <p:cNvPr id="5" name="Table 4"/>
          <p:cNvGraphicFramePr>
            <a:graphicFrameLocks noGrp="1"/>
          </p:cNvGraphicFramePr>
          <p:nvPr/>
        </p:nvGraphicFramePr>
        <p:xfrm>
          <a:off x="770756" y="3765385"/>
          <a:ext cx="10359698" cy="2840366"/>
        </p:xfrm>
        <a:graphic>
          <a:graphicData uri="http://schemas.openxmlformats.org/drawingml/2006/table">
            <a:tbl>
              <a:tblPr firstRow="1" bandRow="1">
                <a:tableStyleId>{5C22544A-7EE6-4342-B048-85BDC9FD1C3A}</a:tableStyleId>
              </a:tblPr>
              <a:tblGrid>
                <a:gridCol w="5179849">
                  <a:extLst>
                    <a:ext uri="{9D8B030D-6E8A-4147-A177-3AD203B41FA5}">
                      <a16:colId xmlns:a16="http://schemas.microsoft.com/office/drawing/2014/main" val="20000"/>
                    </a:ext>
                  </a:extLst>
                </a:gridCol>
                <a:gridCol w="5179849">
                  <a:extLst>
                    <a:ext uri="{9D8B030D-6E8A-4147-A177-3AD203B41FA5}">
                      <a16:colId xmlns:a16="http://schemas.microsoft.com/office/drawing/2014/main" val="20001"/>
                    </a:ext>
                  </a:extLst>
                </a:gridCol>
              </a:tblGrid>
              <a:tr h="355151">
                <a:tc>
                  <a:txBody>
                    <a:bodyPr/>
                    <a:lstStyle/>
                    <a:p>
                      <a:r>
                        <a:rPr lang="en-US" sz="2400" dirty="0">
                          <a:latin typeface="+mj-lt"/>
                        </a:rPr>
                        <a:t>Don’t Write</a:t>
                      </a:r>
                      <a:endParaRPr lang="en-US" sz="2400" b="0" dirty="0">
                        <a:latin typeface="+mj-lt"/>
                      </a:endParaRPr>
                    </a:p>
                  </a:txBody>
                  <a:tcPr/>
                </a:tc>
                <a:tc>
                  <a:txBody>
                    <a:bodyPr/>
                    <a:lstStyle/>
                    <a:p>
                      <a:r>
                        <a:rPr lang="en-US" sz="2400" dirty="0">
                          <a:latin typeface="+mj-lt"/>
                        </a:rPr>
                        <a:t>Do Write</a:t>
                      </a:r>
                      <a:endParaRPr lang="en-US" sz="2400" b="0" dirty="0">
                        <a:latin typeface="+mj-lt"/>
                      </a:endParaRPr>
                    </a:p>
                  </a:txBody>
                  <a:tcPr/>
                </a:tc>
                <a:extLst>
                  <a:ext uri="{0D108BD9-81ED-4DB2-BD59-A6C34878D82A}">
                    <a16:rowId xmlns:a16="http://schemas.microsoft.com/office/drawing/2014/main" val="10000"/>
                  </a:ext>
                </a:extLst>
              </a:tr>
              <a:tr h="8286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To learn more about</a:t>
                      </a:r>
                      <a:r>
                        <a:rPr lang="en-US" sz="2400" baseline="0" dirty="0"/>
                        <a:t> writing effective hyperlinks: </a:t>
                      </a:r>
                      <a:r>
                        <a:rPr lang="en-US" sz="2400" dirty="0"/>
                        <a:t> </a:t>
                      </a:r>
                      <a:r>
                        <a:rPr lang="en-US" sz="2400" u="sng" dirty="0">
                          <a:hlinkClick r:id="rId3"/>
                        </a:rPr>
                        <a:t>click here</a:t>
                      </a:r>
                      <a:endParaRPr lang="en-US" sz="2400" dirty="0"/>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Learning how to write a more effective hyperlink can be confusing, but you can learn more by visiting </a:t>
                      </a:r>
                      <a:r>
                        <a:rPr lang="en-US" sz="2400" u="sng" dirty="0">
                          <a:hlinkClick r:id="rId3"/>
                        </a:rPr>
                        <a:t>Creating Effective Hyperlinks</a:t>
                      </a:r>
                      <a:r>
                        <a:rPr lang="en-US" sz="2400" dirty="0"/>
                        <a:t>.</a:t>
                      </a:r>
                    </a:p>
                    <a:p>
                      <a:endParaRPr lang="en-US" sz="2400" dirty="0"/>
                    </a:p>
                  </a:txBody>
                  <a:tcPr/>
                </a:tc>
                <a:extLst>
                  <a:ext uri="{0D108BD9-81ED-4DB2-BD59-A6C34878D82A}">
                    <a16:rowId xmlns:a16="http://schemas.microsoft.com/office/drawing/2014/main" val="10001"/>
                  </a:ext>
                </a:extLst>
              </a:tr>
              <a:tr h="13386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To learn more about creating effective hyperlinks select the following link:  </a:t>
                      </a:r>
                      <a:r>
                        <a:rPr lang="en-US" sz="2400" dirty="0">
                          <a:hlinkClick r:id="rId3"/>
                        </a:rPr>
                        <a:t>https://www.youtube.com/watch?v=dC8sfkQJcpA</a:t>
                      </a:r>
                      <a:r>
                        <a:rPr lang="en-US" sz="2400" dirty="0"/>
                        <a:t> </a:t>
                      </a:r>
                    </a:p>
                  </a:txBody>
                  <a:tcPr/>
                </a:tc>
                <a:tc vMerge="1">
                  <a:txBody>
                    <a:bodyPr/>
                    <a:lstStyle/>
                    <a:p>
                      <a:endParaRPr lang="en-US" sz="2400" dirty="0"/>
                    </a:p>
                  </a:txBody>
                  <a:tcPr/>
                </a:tc>
                <a:extLst>
                  <a:ext uri="{0D108BD9-81ED-4DB2-BD59-A6C34878D82A}">
                    <a16:rowId xmlns:a16="http://schemas.microsoft.com/office/drawing/2014/main" val="10002"/>
                  </a:ext>
                </a:extLst>
              </a:tr>
            </a:tbl>
          </a:graphicData>
        </a:graphic>
      </p:graphicFrame>
      <p:sp>
        <p:nvSpPr>
          <p:cNvPr id="6" name="Rectangle 5"/>
          <p:cNvSpPr/>
          <p:nvPr/>
        </p:nvSpPr>
        <p:spPr>
          <a:xfrm>
            <a:off x="898634" y="1765737"/>
            <a:ext cx="10515600" cy="1617879"/>
          </a:xfrm>
          <a:prstGeom prst="rect">
            <a:avLst/>
          </a:prstGeom>
        </p:spPr>
        <p:txBody>
          <a:bodyPr wrap="square">
            <a:spAutoFit/>
          </a:bodyPr>
          <a:lstStyle/>
          <a:p>
            <a:pPr>
              <a:lnSpc>
                <a:spcPct val="110000"/>
              </a:lnSpc>
              <a:spcBef>
                <a:spcPts val="800"/>
              </a:spcBef>
              <a:spcAft>
                <a:spcPts val="800"/>
              </a:spcAft>
              <a:buFont typeface="Arial" pitchFamily="34" charset="0"/>
              <a:buChar char="•"/>
            </a:pPr>
            <a:r>
              <a:rPr lang="en-US" sz="2600" dirty="0"/>
              <a:t>Extraneous words such as </a:t>
            </a:r>
            <a:r>
              <a:rPr lang="en-US" sz="2600" b="1" dirty="0"/>
              <a:t>click here </a:t>
            </a:r>
            <a:r>
              <a:rPr lang="en-US" sz="2600" dirty="0"/>
              <a:t>and </a:t>
            </a:r>
            <a:r>
              <a:rPr lang="en-US" sz="2600" b="1" dirty="0"/>
              <a:t>descriptions before a URL </a:t>
            </a:r>
            <a:r>
              <a:rPr lang="en-US" sz="2600" dirty="0"/>
              <a:t>should be </a:t>
            </a:r>
            <a:r>
              <a:rPr lang="en-US" sz="2600" b="1" dirty="0"/>
              <a:t>avoided</a:t>
            </a:r>
            <a:r>
              <a:rPr lang="en-US" sz="2600" dirty="0"/>
              <a:t>.</a:t>
            </a:r>
          </a:p>
          <a:p>
            <a:pPr>
              <a:lnSpc>
                <a:spcPct val="110000"/>
              </a:lnSpc>
              <a:spcBef>
                <a:spcPts val="800"/>
              </a:spcBef>
              <a:spcAft>
                <a:spcPts val="800"/>
              </a:spcAft>
              <a:buFont typeface="Arial" pitchFamily="34" charset="0"/>
              <a:buChar char="•"/>
            </a:pPr>
            <a:r>
              <a:rPr lang="en-US" sz="2600" dirty="0"/>
              <a:t>The link itself should explain where the link will take them.</a:t>
            </a:r>
          </a:p>
        </p:txBody>
      </p:sp>
    </p:spTree>
    <p:extLst>
      <p:ext uri="{BB962C8B-B14F-4D97-AF65-F5344CB8AC3E}">
        <p14:creationId xmlns:p14="http://schemas.microsoft.com/office/powerpoint/2010/main" val="8072538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248" y="475484"/>
            <a:ext cx="10515600" cy="1325563"/>
          </a:xfrm>
        </p:spPr>
        <p:txBody>
          <a:bodyPr/>
          <a:lstStyle/>
          <a:p>
            <a:r>
              <a:rPr lang="en-US" b="1" dirty="0"/>
              <a:t>How do I add descriptive hyperlinks in Word? (Steps 1-3)</a:t>
            </a:r>
          </a:p>
        </p:txBody>
      </p:sp>
      <p:sp>
        <p:nvSpPr>
          <p:cNvPr id="4" name="Slide Number Placeholder 3"/>
          <p:cNvSpPr>
            <a:spLocks noGrp="1"/>
          </p:cNvSpPr>
          <p:nvPr>
            <p:ph type="sldNum" sz="quarter" idx="12"/>
          </p:nvPr>
        </p:nvSpPr>
        <p:spPr/>
        <p:txBody>
          <a:bodyPr/>
          <a:lstStyle/>
          <a:p>
            <a:fld id="{7D390B86-BFAD-486C-88D7-4C2F923AC000}" type="slidenum">
              <a:rPr lang="en-US" smtClean="0"/>
              <a:pPr/>
              <a:t>108</a:t>
            </a:fld>
            <a:endParaRPr lang="en-US" dirty="0"/>
          </a:p>
        </p:txBody>
      </p:sp>
      <p:sp>
        <p:nvSpPr>
          <p:cNvPr id="6" name="Content Placeholder 5"/>
          <p:cNvSpPr>
            <a:spLocks noGrp="1"/>
          </p:cNvSpPr>
          <p:nvPr>
            <p:ph idx="1"/>
          </p:nvPr>
        </p:nvSpPr>
        <p:spPr>
          <a:xfrm>
            <a:off x="6889533" y="2440479"/>
            <a:ext cx="4955626" cy="4212569"/>
          </a:xfrm>
        </p:spPr>
        <p:txBody>
          <a:bodyPr>
            <a:normAutofit/>
          </a:bodyPr>
          <a:lstStyle/>
          <a:p>
            <a:pPr marL="514350" indent="-514350">
              <a:spcBef>
                <a:spcPts val="1200"/>
              </a:spcBef>
              <a:spcAft>
                <a:spcPts val="1200"/>
              </a:spcAft>
              <a:buFont typeface="+mj-lt"/>
              <a:buAutoNum type="arabicPeriod"/>
            </a:pPr>
            <a:r>
              <a:rPr lang="en-US" dirty="0"/>
              <a:t>Highlight the word or phrase that describes the link.</a:t>
            </a:r>
          </a:p>
          <a:p>
            <a:pPr marL="514350" indent="-514350">
              <a:spcBef>
                <a:spcPts val="1200"/>
              </a:spcBef>
              <a:spcAft>
                <a:spcPts val="1200"/>
              </a:spcAft>
              <a:buFont typeface="+mj-lt"/>
              <a:buAutoNum type="arabicPeriod"/>
            </a:pPr>
            <a:r>
              <a:rPr lang="en-US" dirty="0"/>
              <a:t>Right mouse click</a:t>
            </a:r>
          </a:p>
          <a:p>
            <a:pPr marL="514350" indent="-514350">
              <a:spcBef>
                <a:spcPts val="1200"/>
              </a:spcBef>
              <a:spcAft>
                <a:spcPts val="1200"/>
              </a:spcAft>
              <a:buFont typeface="+mj-lt"/>
              <a:buAutoNum type="arabicPeriod"/>
            </a:pPr>
            <a:r>
              <a:rPr lang="en-US" dirty="0"/>
              <a:t>Select </a:t>
            </a:r>
            <a:r>
              <a:rPr lang="en-US" b="1" dirty="0"/>
              <a:t>Hyperlink</a:t>
            </a:r>
          </a:p>
          <a:p>
            <a:endParaRPr lang="en-US" dirty="0"/>
          </a:p>
        </p:txBody>
      </p:sp>
      <p:pic>
        <p:nvPicPr>
          <p:cNvPr id="211973" name="Picture 5"/>
          <p:cNvPicPr>
            <a:picLocks noChangeAspect="1" noChangeArrowheads="1"/>
          </p:cNvPicPr>
          <p:nvPr/>
        </p:nvPicPr>
        <p:blipFill>
          <a:blip r:embed="rId2" cstate="print"/>
          <a:srcRect l="18211" t="52263" r="39440" b="18642"/>
          <a:stretch>
            <a:fillRect/>
          </a:stretch>
        </p:blipFill>
        <p:spPr bwMode="auto">
          <a:xfrm>
            <a:off x="394138" y="2459421"/>
            <a:ext cx="6022427" cy="34841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ounded Rectangle 10"/>
          <p:cNvSpPr/>
          <p:nvPr/>
        </p:nvSpPr>
        <p:spPr>
          <a:xfrm>
            <a:off x="3168868" y="5171090"/>
            <a:ext cx="3294993" cy="40990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248" y="475484"/>
            <a:ext cx="10515600" cy="1325563"/>
          </a:xfrm>
        </p:spPr>
        <p:txBody>
          <a:bodyPr>
            <a:normAutofit/>
          </a:bodyPr>
          <a:lstStyle/>
          <a:p>
            <a:r>
              <a:rPr lang="en-US" sz="4000" b="1" dirty="0"/>
              <a:t>How do I add descriptive hyperlinks in Word? (Steps 4-5)</a:t>
            </a:r>
          </a:p>
        </p:txBody>
      </p:sp>
      <p:sp>
        <p:nvSpPr>
          <p:cNvPr id="4" name="Slide Number Placeholder 3"/>
          <p:cNvSpPr>
            <a:spLocks noGrp="1"/>
          </p:cNvSpPr>
          <p:nvPr>
            <p:ph type="sldNum" sz="quarter" idx="12"/>
          </p:nvPr>
        </p:nvSpPr>
        <p:spPr/>
        <p:txBody>
          <a:bodyPr/>
          <a:lstStyle/>
          <a:p>
            <a:fld id="{7D390B86-BFAD-486C-88D7-4C2F923AC000}" type="slidenum">
              <a:rPr lang="en-US" smtClean="0"/>
              <a:pPr/>
              <a:t>109</a:t>
            </a:fld>
            <a:endParaRPr lang="en-US" dirty="0"/>
          </a:p>
        </p:txBody>
      </p:sp>
      <p:sp>
        <p:nvSpPr>
          <p:cNvPr id="6" name="Content Placeholder 5"/>
          <p:cNvSpPr>
            <a:spLocks noGrp="1"/>
          </p:cNvSpPr>
          <p:nvPr>
            <p:ph idx="1"/>
          </p:nvPr>
        </p:nvSpPr>
        <p:spPr>
          <a:xfrm>
            <a:off x="7520152" y="2995448"/>
            <a:ext cx="4388070" cy="3641835"/>
          </a:xfrm>
        </p:spPr>
        <p:txBody>
          <a:bodyPr>
            <a:normAutofit/>
          </a:bodyPr>
          <a:lstStyle/>
          <a:p>
            <a:pPr marL="514350" indent="-514350">
              <a:spcBef>
                <a:spcPts val="1200"/>
              </a:spcBef>
              <a:spcAft>
                <a:spcPts val="1200"/>
              </a:spcAft>
              <a:buFont typeface="+mj-lt"/>
              <a:buAutoNum type="arabicPeriod"/>
            </a:pPr>
            <a:r>
              <a:rPr lang="en-US" dirty="0"/>
              <a:t>Set the </a:t>
            </a:r>
            <a:r>
              <a:rPr lang="en-US" b="1" dirty="0"/>
              <a:t>Link to</a:t>
            </a:r>
            <a:r>
              <a:rPr lang="en-US" dirty="0"/>
              <a:t> -   </a:t>
            </a:r>
            <a:r>
              <a:rPr lang="en-US" b="1" dirty="0"/>
              <a:t>Existing File or Web Page</a:t>
            </a:r>
          </a:p>
          <a:p>
            <a:pPr marL="514350" indent="-514350">
              <a:spcBef>
                <a:spcPts val="1200"/>
              </a:spcBef>
              <a:spcAft>
                <a:spcPts val="1200"/>
              </a:spcAft>
              <a:buFont typeface="+mj-lt"/>
              <a:buAutoNum type="arabicPeriod"/>
            </a:pPr>
            <a:r>
              <a:rPr lang="en-US" b="1" dirty="0"/>
              <a:t>Paste </a:t>
            </a:r>
            <a:r>
              <a:rPr lang="en-US" dirty="0"/>
              <a:t>the desired URL link into the </a:t>
            </a:r>
            <a:r>
              <a:rPr lang="en-US" b="1" dirty="0"/>
              <a:t>Address </a:t>
            </a:r>
            <a:r>
              <a:rPr lang="en-US" dirty="0"/>
              <a:t>box.</a:t>
            </a:r>
          </a:p>
        </p:txBody>
      </p:sp>
      <p:sp>
        <p:nvSpPr>
          <p:cNvPr id="11" name="Rounded Rectangle 10"/>
          <p:cNvSpPr/>
          <p:nvPr/>
        </p:nvSpPr>
        <p:spPr>
          <a:xfrm>
            <a:off x="3484178" y="5155324"/>
            <a:ext cx="3294993" cy="40990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1976" name="Picture 8"/>
          <p:cNvPicPr>
            <a:picLocks noChangeAspect="1" noChangeArrowheads="1"/>
          </p:cNvPicPr>
          <p:nvPr/>
        </p:nvPicPr>
        <p:blipFill>
          <a:blip r:embed="rId2" cstate="print"/>
          <a:srcRect l="18372" t="51078" r="31740" b="11808"/>
          <a:stretch>
            <a:fillRect/>
          </a:stretch>
        </p:blipFill>
        <p:spPr bwMode="auto">
          <a:xfrm>
            <a:off x="409903" y="2601310"/>
            <a:ext cx="6950995" cy="38783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ounded Rectangle 13"/>
          <p:cNvSpPr/>
          <p:nvPr/>
        </p:nvSpPr>
        <p:spPr>
          <a:xfrm>
            <a:off x="2554014" y="6148553"/>
            <a:ext cx="3957145" cy="31531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415157" y="3095298"/>
            <a:ext cx="1192925" cy="131904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p:cNvSpPr/>
          <p:nvPr/>
        </p:nvSpPr>
        <p:spPr>
          <a:xfrm>
            <a:off x="6085489" y="5339255"/>
            <a:ext cx="1303281" cy="38362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Arrow Connector 17"/>
          <p:cNvCxnSpPr/>
          <p:nvPr/>
        </p:nvCxnSpPr>
        <p:spPr>
          <a:xfrm flipH="1">
            <a:off x="6290441" y="5754414"/>
            <a:ext cx="173421" cy="36260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Font Color </a:t>
            </a:r>
            <a:br>
              <a:rPr lang="en-US" dirty="0"/>
            </a:br>
            <a:endParaRPr lang="en-US" dirty="0"/>
          </a:p>
        </p:txBody>
      </p:sp>
      <p:sp>
        <p:nvSpPr>
          <p:cNvPr id="9" name="Content Placeholder 8"/>
          <p:cNvSpPr>
            <a:spLocks noGrp="1"/>
          </p:cNvSpPr>
          <p:nvPr>
            <p:ph idx="1"/>
          </p:nvPr>
        </p:nvSpPr>
        <p:spPr>
          <a:xfrm>
            <a:off x="4855779" y="2475188"/>
            <a:ext cx="6716110" cy="3686010"/>
          </a:xfrm>
        </p:spPr>
        <p:txBody>
          <a:bodyPr/>
          <a:lstStyle/>
          <a:p>
            <a:pPr marL="0" indent="0">
              <a:lnSpc>
                <a:spcPct val="150000"/>
              </a:lnSpc>
              <a:spcBef>
                <a:spcPts val="600"/>
              </a:spcBef>
              <a:spcAft>
                <a:spcPts val="600"/>
              </a:spcAft>
              <a:buNone/>
            </a:pPr>
            <a:r>
              <a:rPr lang="en-US" b="1" dirty="0"/>
              <a:t>If using colored text, restrict it to things like:</a:t>
            </a:r>
          </a:p>
          <a:p>
            <a:pPr marL="571500" indent="-571500">
              <a:lnSpc>
                <a:spcPct val="110000"/>
              </a:lnSpc>
              <a:spcBef>
                <a:spcPts val="1200"/>
              </a:spcBef>
              <a:spcAft>
                <a:spcPts val="1200"/>
              </a:spcAft>
            </a:pPr>
            <a:r>
              <a:rPr lang="en-US" dirty="0"/>
              <a:t>Titles and headings</a:t>
            </a:r>
          </a:p>
          <a:p>
            <a:pPr marL="571500" indent="-571500">
              <a:lnSpc>
                <a:spcPct val="110000"/>
              </a:lnSpc>
              <a:spcBef>
                <a:spcPts val="1200"/>
              </a:spcBef>
              <a:spcAft>
                <a:spcPts val="1200"/>
              </a:spcAft>
            </a:pPr>
            <a:r>
              <a:rPr lang="en-US" dirty="0"/>
              <a:t>Emphasized material</a:t>
            </a:r>
          </a:p>
          <a:p>
            <a:pPr>
              <a:buNone/>
            </a:pPr>
            <a:endParaRPr lang="en-US" dirty="0"/>
          </a:p>
        </p:txBody>
      </p:sp>
      <p:sp>
        <p:nvSpPr>
          <p:cNvPr id="3" name="Slide Number Placeholder 2">
            <a:extLst>
              <a:ext uri="{FF2B5EF4-FFF2-40B4-BE49-F238E27FC236}">
                <a16:creationId xmlns:a16="http://schemas.microsoft.com/office/drawing/2014/main" id="{A5EC24A8-64D5-4C7D-944D-0CEC3143B1D6}"/>
              </a:ext>
            </a:extLst>
          </p:cNvPr>
          <p:cNvSpPr>
            <a:spLocks noGrp="1"/>
          </p:cNvSpPr>
          <p:nvPr>
            <p:ph type="sldNum" sz="quarter" idx="12"/>
          </p:nvPr>
        </p:nvSpPr>
        <p:spPr/>
        <p:txBody>
          <a:bodyPr/>
          <a:lstStyle/>
          <a:p>
            <a:fld id="{6A29E725-4762-403F-A189-98A65781A6E2}" type="slidenum">
              <a:rPr lang="en-US" smtClean="0"/>
              <a:pPr/>
              <a:t>11</a:t>
            </a:fld>
            <a:endParaRPr lang="en-US" dirty="0"/>
          </a:p>
        </p:txBody>
      </p:sp>
      <p:sp>
        <p:nvSpPr>
          <p:cNvPr id="7" name="TextBox 6"/>
          <p:cNvSpPr txBox="1"/>
          <p:nvPr/>
        </p:nvSpPr>
        <p:spPr>
          <a:xfrm>
            <a:off x="488732" y="2743201"/>
            <a:ext cx="4130564" cy="1938992"/>
          </a:xfrm>
          <a:prstGeom prst="rect">
            <a:avLst/>
          </a:prstGeom>
          <a:noFill/>
          <a:ln w="25400">
            <a:solidFill>
              <a:schemeClr val="tx1"/>
            </a:solidFill>
          </a:ln>
        </p:spPr>
        <p:txBody>
          <a:bodyPr wrap="square" rtlCol="0">
            <a:spAutoFit/>
          </a:bodyPr>
          <a:lstStyle/>
          <a:p>
            <a:r>
              <a:rPr lang="en-US" sz="4000" dirty="0"/>
              <a:t>Printed material is </a:t>
            </a:r>
            <a:r>
              <a:rPr lang="en-US" sz="4000" dirty="0">
                <a:solidFill>
                  <a:srgbClr val="FF0000"/>
                </a:solidFill>
              </a:rPr>
              <a:t>easiest to read </a:t>
            </a:r>
            <a:r>
              <a:rPr lang="en-US" sz="4000" dirty="0"/>
              <a:t>in black and white.</a:t>
            </a:r>
          </a:p>
        </p:txBody>
      </p:sp>
    </p:spTree>
    <p:extLst>
      <p:ext uri="{BB962C8B-B14F-4D97-AF65-F5344CB8AC3E}">
        <p14:creationId xmlns:p14="http://schemas.microsoft.com/office/powerpoint/2010/main" val="234293519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a:t>11/5/2018</a:t>
            </a:r>
          </a:p>
        </p:txBody>
      </p:sp>
      <p:sp>
        <p:nvSpPr>
          <p:cNvPr id="5" name="Slide Number Placeholder 4"/>
          <p:cNvSpPr>
            <a:spLocks noGrp="1"/>
          </p:cNvSpPr>
          <p:nvPr>
            <p:ph type="sldNum" sz="quarter" idx="12"/>
          </p:nvPr>
        </p:nvSpPr>
        <p:spPr/>
        <p:txBody>
          <a:bodyPr/>
          <a:lstStyle/>
          <a:p>
            <a:fld id="{7D390B86-BFAD-486C-88D7-4C2F923AC000}" type="slidenum">
              <a:rPr lang="en-US" smtClean="0"/>
              <a:pPr/>
              <a:t>110</a:t>
            </a:fld>
            <a:endParaRPr lang="en-US"/>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Use Accessible Tables</a:t>
            </a:r>
            <a:br>
              <a:rPr lang="en-US" b="1" dirty="0"/>
            </a:br>
            <a:endParaRPr lang="en-US" dirty="0"/>
          </a:p>
        </p:txBody>
      </p:sp>
      <p:sp>
        <p:nvSpPr>
          <p:cNvPr id="3" name="Content Placeholder 2"/>
          <p:cNvSpPr>
            <a:spLocks noGrp="1"/>
          </p:cNvSpPr>
          <p:nvPr>
            <p:ph idx="1"/>
          </p:nvPr>
        </p:nvSpPr>
        <p:spPr>
          <a:xfrm>
            <a:off x="6448098" y="2380593"/>
            <a:ext cx="5439102" cy="3941379"/>
          </a:xfrm>
        </p:spPr>
        <p:txBody>
          <a:bodyPr>
            <a:normAutofit/>
          </a:bodyPr>
          <a:lstStyle/>
          <a:p>
            <a:pPr>
              <a:lnSpc>
                <a:spcPct val="130000"/>
              </a:lnSpc>
              <a:spcBef>
                <a:spcPts val="1200"/>
              </a:spcBef>
              <a:spcAft>
                <a:spcPts val="1200"/>
              </a:spcAft>
            </a:pPr>
            <a:r>
              <a:rPr lang="en-US" sz="2600" dirty="0"/>
              <a:t>Need to structure information or data into rows and columns?</a:t>
            </a:r>
          </a:p>
          <a:p>
            <a:pPr>
              <a:lnSpc>
                <a:spcPct val="130000"/>
              </a:lnSpc>
              <a:spcBef>
                <a:spcPts val="1200"/>
              </a:spcBef>
              <a:spcAft>
                <a:spcPts val="1200"/>
              </a:spcAft>
            </a:pPr>
            <a:r>
              <a:rPr lang="en-US" sz="2600" dirty="0"/>
              <a:t> Use an accessible table to help you to organize the presentation of your content in a way that is accessible to assistive technology users.</a:t>
            </a:r>
          </a:p>
          <a:p>
            <a:pPr marL="0" indent="0">
              <a:buNone/>
            </a:pPr>
            <a:endParaRPr lang="en-US" dirty="0"/>
          </a:p>
          <a:p>
            <a:pPr>
              <a:buNone/>
            </a:pPr>
            <a:endParaRPr lang="en-US" dirty="0"/>
          </a:p>
        </p:txBody>
      </p:sp>
      <p:pic>
        <p:nvPicPr>
          <p:cNvPr id="1026" name="Picture 2"/>
          <p:cNvPicPr>
            <a:picLocks noChangeAspect="1" noChangeArrowheads="1"/>
          </p:cNvPicPr>
          <p:nvPr/>
        </p:nvPicPr>
        <p:blipFill>
          <a:blip r:embed="rId3" cstate="print"/>
          <a:srcRect l="17592" t="28874" r="33684" b="36953"/>
          <a:stretch>
            <a:fillRect/>
          </a:stretch>
        </p:blipFill>
        <p:spPr bwMode="auto">
          <a:xfrm>
            <a:off x="520261" y="2144110"/>
            <a:ext cx="5873677" cy="3689132"/>
          </a:xfrm>
          <a:prstGeom prst="rect">
            <a:avLst/>
          </a:prstGeom>
          <a:noFill/>
          <a:ln w="9525">
            <a:noFill/>
            <a:miter lim="800000"/>
            <a:headEnd/>
            <a:tailEnd/>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How do I make data tables accessible to screen reader users in Word?</a:t>
            </a:r>
            <a:endParaRPr lang="en-US" sz="4000" dirty="0"/>
          </a:p>
        </p:txBody>
      </p:sp>
      <p:sp>
        <p:nvSpPr>
          <p:cNvPr id="3" name="Content Placeholder 2"/>
          <p:cNvSpPr>
            <a:spLocks noGrp="1"/>
          </p:cNvSpPr>
          <p:nvPr>
            <p:ph idx="1"/>
          </p:nvPr>
        </p:nvSpPr>
        <p:spPr>
          <a:xfrm>
            <a:off x="5139559" y="2364828"/>
            <a:ext cx="6637281" cy="4493171"/>
          </a:xfrm>
        </p:spPr>
        <p:txBody>
          <a:bodyPr>
            <a:normAutofit fontScale="92500" lnSpcReduction="10000"/>
          </a:bodyPr>
          <a:lstStyle/>
          <a:p>
            <a:pPr marL="514350" indent="-514350">
              <a:lnSpc>
                <a:spcPct val="130000"/>
              </a:lnSpc>
              <a:spcBef>
                <a:spcPts val="300"/>
              </a:spcBef>
              <a:spcAft>
                <a:spcPts val="300"/>
              </a:spcAft>
              <a:buFont typeface="+mj-lt"/>
              <a:buAutoNum type="arabicPeriod"/>
            </a:pPr>
            <a:r>
              <a:rPr lang="en-US" dirty="0"/>
              <a:t>Select the insert tab </a:t>
            </a:r>
          </a:p>
          <a:p>
            <a:pPr marL="514350" indent="-514350">
              <a:lnSpc>
                <a:spcPct val="130000"/>
              </a:lnSpc>
              <a:spcBef>
                <a:spcPts val="300"/>
              </a:spcBef>
              <a:spcAft>
                <a:spcPts val="300"/>
              </a:spcAft>
              <a:buFont typeface="+mj-lt"/>
              <a:buAutoNum type="arabicPeriod"/>
            </a:pPr>
            <a:r>
              <a:rPr lang="en-US" dirty="0"/>
              <a:t>Click  the table icon</a:t>
            </a:r>
          </a:p>
          <a:p>
            <a:pPr marL="514350" indent="-514350">
              <a:lnSpc>
                <a:spcPct val="130000"/>
              </a:lnSpc>
              <a:spcBef>
                <a:spcPts val="300"/>
              </a:spcBef>
              <a:spcAft>
                <a:spcPts val="300"/>
              </a:spcAft>
              <a:buFont typeface="+mj-lt"/>
              <a:buAutoNum type="arabicPeriod"/>
            </a:pPr>
            <a:r>
              <a:rPr lang="en-US" dirty="0"/>
              <a:t>Hover the mouse over the squares to see a preview possible table dimensions</a:t>
            </a:r>
          </a:p>
          <a:p>
            <a:pPr marL="514350" indent="-514350">
              <a:lnSpc>
                <a:spcPct val="130000"/>
              </a:lnSpc>
              <a:spcBef>
                <a:spcPts val="300"/>
              </a:spcBef>
              <a:spcAft>
                <a:spcPts val="300"/>
              </a:spcAft>
              <a:buFont typeface="+mj-lt"/>
              <a:buAutoNum type="arabicPeriod"/>
            </a:pPr>
            <a:r>
              <a:rPr lang="en-US" dirty="0"/>
              <a:t>Click when you've reached the desired number of columns and rows</a:t>
            </a:r>
          </a:p>
          <a:p>
            <a:pPr marL="514350" indent="-514350">
              <a:lnSpc>
                <a:spcPct val="130000"/>
              </a:lnSpc>
              <a:spcBef>
                <a:spcPts val="300"/>
              </a:spcBef>
              <a:spcAft>
                <a:spcPts val="300"/>
              </a:spcAft>
              <a:buFont typeface="+mj-lt"/>
              <a:buAutoNum type="arabicPeriod"/>
            </a:pPr>
            <a:r>
              <a:rPr lang="en-US" dirty="0"/>
              <a:t>Clearly identify column and row headers using the software’s built-in tools </a:t>
            </a:r>
          </a:p>
          <a:p>
            <a:pPr marL="514350" indent="-514350">
              <a:lnSpc>
                <a:spcPct val="150000"/>
              </a:lnSpc>
              <a:spcBef>
                <a:spcPts val="1200"/>
              </a:spcBef>
              <a:spcAft>
                <a:spcPts val="1200"/>
              </a:spcAft>
              <a:buNone/>
            </a:pPr>
            <a:endParaRPr lang="en-US" b="1" dirty="0"/>
          </a:p>
        </p:txBody>
      </p:sp>
      <p:pic>
        <p:nvPicPr>
          <p:cNvPr id="1126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112" r="84375" b="59333"/>
          <a:stretch/>
        </p:blipFill>
        <p:spPr bwMode="auto">
          <a:xfrm>
            <a:off x="777766" y="2412124"/>
            <a:ext cx="3723710" cy="37758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Rounded Rectangle 4"/>
          <p:cNvSpPr/>
          <p:nvPr/>
        </p:nvSpPr>
        <p:spPr>
          <a:xfrm>
            <a:off x="2948152" y="2396359"/>
            <a:ext cx="1103586" cy="36260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783021" y="2753711"/>
            <a:ext cx="919655" cy="99848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stCxn id="5" idx="1"/>
          </p:cNvCxnSpPr>
          <p:nvPr/>
        </p:nvCxnSpPr>
        <p:spPr>
          <a:xfrm flipH="1">
            <a:off x="1749972" y="2577663"/>
            <a:ext cx="1198180" cy="26013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053994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sz="4000" b="1" dirty="0"/>
              <a:t>How do I clearly identify column and row headers using the software’s built-in tools? </a:t>
            </a:r>
            <a:br>
              <a:rPr lang="en-US" dirty="0"/>
            </a:br>
            <a:endParaRPr lang="en-US" dirty="0"/>
          </a:p>
        </p:txBody>
      </p:sp>
      <p:sp>
        <p:nvSpPr>
          <p:cNvPr id="3" name="Content Placeholder 2"/>
          <p:cNvSpPr>
            <a:spLocks noGrp="1"/>
          </p:cNvSpPr>
          <p:nvPr>
            <p:ph idx="1"/>
          </p:nvPr>
        </p:nvSpPr>
        <p:spPr>
          <a:xfrm>
            <a:off x="6605752" y="2475186"/>
            <a:ext cx="4748048" cy="3701776"/>
          </a:xfrm>
        </p:spPr>
        <p:txBody>
          <a:bodyPr>
            <a:normAutofit/>
          </a:bodyPr>
          <a:lstStyle/>
          <a:p>
            <a:pPr marL="0" indent="0">
              <a:lnSpc>
                <a:spcPct val="110000"/>
              </a:lnSpc>
              <a:buNone/>
            </a:pPr>
            <a:r>
              <a:rPr lang="en-US" sz="2600" dirty="0"/>
              <a:t>Follow the step by step instructions in slides 106-115 to learn how to clearly identify columns and row headers to make accessible data tables.</a:t>
            </a:r>
          </a:p>
        </p:txBody>
      </p:sp>
      <p:sp>
        <p:nvSpPr>
          <p:cNvPr id="4" name="Slide Number Placeholder 3"/>
          <p:cNvSpPr>
            <a:spLocks noGrp="1"/>
          </p:cNvSpPr>
          <p:nvPr>
            <p:ph type="sldNum" sz="quarter" idx="12"/>
          </p:nvPr>
        </p:nvSpPr>
        <p:spPr/>
        <p:txBody>
          <a:bodyPr/>
          <a:lstStyle/>
          <a:p>
            <a:fld id="{6A29E725-4762-403F-A189-98A65781A6E2}" type="slidenum">
              <a:rPr lang="en-US" smtClean="0"/>
              <a:pPr/>
              <a:t>113</a:t>
            </a:fld>
            <a:endParaRPr lang="en-US" dirty="0"/>
          </a:p>
        </p:txBody>
      </p:sp>
      <p:pic>
        <p:nvPicPr>
          <p:cNvPr id="5" name="Picture 1"/>
          <p:cNvPicPr>
            <a:picLocks noChangeAspect="1" noChangeArrowheads="1"/>
          </p:cNvPicPr>
          <p:nvPr/>
        </p:nvPicPr>
        <p:blipFill>
          <a:blip r:embed="rId2" cstate="print"/>
          <a:srcRect l="28879" t="30819" r="38147" b="30819"/>
          <a:stretch>
            <a:fillRect/>
          </a:stretch>
        </p:blipFill>
        <p:spPr bwMode="auto">
          <a:xfrm>
            <a:off x="867102" y="1749971"/>
            <a:ext cx="5203684" cy="4540469"/>
          </a:xfrm>
          <a:prstGeom prst="rect">
            <a:avLst/>
          </a:prstGeom>
          <a:noFill/>
          <a:ln w="9525">
            <a:noFill/>
            <a:miter lim="800000"/>
            <a:headEnd/>
            <a:tailEnd/>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dirty="0"/>
            </a:br>
            <a:r>
              <a:rPr lang="en-US" b="1" dirty="0"/>
              <a:t>Title the Table (Steps 1 and 2_</a:t>
            </a:r>
            <a:br>
              <a:rPr lang="en-US" dirty="0"/>
            </a:br>
            <a:br>
              <a:rPr lang="en-US" b="1" dirty="0"/>
            </a:br>
            <a:endParaRPr lang="en-US" dirty="0"/>
          </a:p>
        </p:txBody>
      </p:sp>
      <p:sp>
        <p:nvSpPr>
          <p:cNvPr id="7" name="Content Placeholder 6"/>
          <p:cNvSpPr>
            <a:spLocks noGrp="1"/>
          </p:cNvSpPr>
          <p:nvPr>
            <p:ph idx="1"/>
          </p:nvPr>
        </p:nvSpPr>
        <p:spPr>
          <a:xfrm>
            <a:off x="5360275" y="2632841"/>
            <a:ext cx="6258912" cy="3544122"/>
          </a:xfrm>
        </p:spPr>
        <p:txBody>
          <a:bodyPr/>
          <a:lstStyle/>
          <a:p>
            <a:pPr marL="514350" lvl="0" indent="-514350">
              <a:lnSpc>
                <a:spcPct val="110000"/>
              </a:lnSpc>
              <a:buFont typeface="+mj-lt"/>
              <a:buAutoNum type="arabicPeriod"/>
            </a:pPr>
            <a:r>
              <a:rPr lang="en-US" sz="2600" dirty="0"/>
              <a:t>Hover the mouse over the table.</a:t>
            </a:r>
          </a:p>
          <a:p>
            <a:pPr marL="514350" lvl="0" indent="-514350">
              <a:lnSpc>
                <a:spcPct val="110000"/>
              </a:lnSpc>
              <a:buFont typeface="+mj-lt"/>
              <a:buAutoNum type="arabicPeriod"/>
            </a:pPr>
            <a:r>
              <a:rPr lang="en-US" sz="2600" dirty="0"/>
              <a:t>Look for plus sign on the top, left corner.  </a:t>
            </a:r>
          </a:p>
          <a:p>
            <a:endParaRPr lang="en-US" dirty="0"/>
          </a:p>
        </p:txBody>
      </p:sp>
      <p:pic>
        <p:nvPicPr>
          <p:cNvPr id="8" name="Picture 7"/>
          <p:cNvPicPr/>
          <p:nvPr/>
        </p:nvPicPr>
        <p:blipFill>
          <a:blip r:embed="rId3" cstate="print"/>
          <a:srcRect l="22569" t="27778" r="51042" b="43055"/>
          <a:stretch>
            <a:fillRect/>
          </a:stretch>
        </p:blipFill>
        <p:spPr bwMode="auto">
          <a:xfrm>
            <a:off x="472966" y="1529257"/>
            <a:ext cx="5265682" cy="4556234"/>
          </a:xfrm>
          <a:prstGeom prst="rect">
            <a:avLst/>
          </a:prstGeom>
          <a:noFill/>
          <a:ln w="9525">
            <a:noFill/>
            <a:miter lim="800000"/>
            <a:headEnd/>
            <a:tailEnd/>
          </a:ln>
        </p:spPr>
      </p:pic>
    </p:spTree>
    <p:extLst>
      <p:ext uri="{BB962C8B-B14F-4D97-AF65-F5344CB8AC3E}">
        <p14:creationId xmlns:p14="http://schemas.microsoft.com/office/powerpoint/2010/main" val="170258021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0532"/>
            <a:ext cx="10515600" cy="1325563"/>
          </a:xfrm>
        </p:spPr>
        <p:txBody>
          <a:bodyPr>
            <a:normAutofit/>
          </a:bodyPr>
          <a:lstStyle/>
          <a:p>
            <a:r>
              <a:rPr lang="en-US" sz="4000" b="1" dirty="0"/>
              <a:t>Title the Table (Steps 3 and 4)</a:t>
            </a:r>
          </a:p>
        </p:txBody>
      </p:sp>
      <p:sp>
        <p:nvSpPr>
          <p:cNvPr id="3" name="Content Placeholder 2"/>
          <p:cNvSpPr>
            <a:spLocks noGrp="1"/>
          </p:cNvSpPr>
          <p:nvPr>
            <p:ph idx="1"/>
          </p:nvPr>
        </p:nvSpPr>
        <p:spPr>
          <a:xfrm>
            <a:off x="7094483" y="2787321"/>
            <a:ext cx="4543097" cy="1942334"/>
          </a:xfrm>
        </p:spPr>
        <p:txBody>
          <a:bodyPr/>
          <a:lstStyle/>
          <a:p>
            <a:pPr marL="514350" lvl="0" indent="-514350">
              <a:lnSpc>
                <a:spcPct val="110000"/>
              </a:lnSpc>
              <a:buFont typeface="+mj-lt"/>
              <a:buAutoNum type="arabicPeriod" startAt="3"/>
            </a:pPr>
            <a:r>
              <a:rPr lang="en-US" sz="2600" dirty="0"/>
              <a:t>Right click the plus sign</a:t>
            </a:r>
          </a:p>
          <a:p>
            <a:pPr marL="514350" lvl="0" indent="-514350">
              <a:lnSpc>
                <a:spcPct val="110000"/>
              </a:lnSpc>
              <a:buFont typeface="+mj-lt"/>
              <a:buAutoNum type="arabicPeriod" startAt="3"/>
            </a:pPr>
            <a:r>
              <a:rPr lang="en-US" sz="2600" dirty="0"/>
              <a:t>Select </a:t>
            </a:r>
            <a:r>
              <a:rPr lang="en-US" sz="2600" b="1" dirty="0"/>
              <a:t>Insert Caption</a:t>
            </a:r>
            <a:r>
              <a:rPr lang="en-US" sz="2600" dirty="0"/>
              <a:t>.</a:t>
            </a:r>
          </a:p>
          <a:p>
            <a:endParaRPr lang="en-US" dirty="0"/>
          </a:p>
        </p:txBody>
      </p:sp>
      <p:sp>
        <p:nvSpPr>
          <p:cNvPr id="4" name="Slide Number Placeholder 3"/>
          <p:cNvSpPr>
            <a:spLocks noGrp="1"/>
          </p:cNvSpPr>
          <p:nvPr>
            <p:ph type="sldNum" sz="quarter" idx="12"/>
          </p:nvPr>
        </p:nvSpPr>
        <p:spPr/>
        <p:txBody>
          <a:bodyPr/>
          <a:lstStyle/>
          <a:p>
            <a:fld id="{6A29E725-4762-403F-A189-98A65781A6E2}" type="slidenum">
              <a:rPr lang="en-US" smtClean="0"/>
              <a:pPr/>
              <a:t>115</a:t>
            </a:fld>
            <a:endParaRPr lang="en-US" dirty="0"/>
          </a:p>
        </p:txBody>
      </p:sp>
      <p:pic>
        <p:nvPicPr>
          <p:cNvPr id="209922" name="Picture 2"/>
          <p:cNvPicPr>
            <a:picLocks noChangeAspect="1" noChangeArrowheads="1"/>
          </p:cNvPicPr>
          <p:nvPr/>
        </p:nvPicPr>
        <p:blipFill>
          <a:blip r:embed="rId2" cstate="print"/>
          <a:srcRect l="23222" t="35129" r="37823" b="23491"/>
          <a:stretch>
            <a:fillRect/>
          </a:stretch>
        </p:blipFill>
        <p:spPr bwMode="auto">
          <a:xfrm>
            <a:off x="520262" y="1545019"/>
            <a:ext cx="6211614" cy="49486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ounded Rectangle 7"/>
          <p:cNvSpPr/>
          <p:nvPr/>
        </p:nvSpPr>
        <p:spPr>
          <a:xfrm>
            <a:off x="819807" y="5754414"/>
            <a:ext cx="3389586" cy="33107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Title the Table (Step 5)</a:t>
            </a:r>
          </a:p>
        </p:txBody>
      </p:sp>
      <p:sp>
        <p:nvSpPr>
          <p:cNvPr id="4" name="Slide Number Placeholder 3"/>
          <p:cNvSpPr>
            <a:spLocks noGrp="1"/>
          </p:cNvSpPr>
          <p:nvPr>
            <p:ph type="sldNum" sz="quarter" idx="12"/>
          </p:nvPr>
        </p:nvSpPr>
        <p:spPr/>
        <p:txBody>
          <a:bodyPr/>
          <a:lstStyle/>
          <a:p>
            <a:fld id="{6A29E725-4762-403F-A189-98A65781A6E2}" type="slidenum">
              <a:rPr lang="en-US" smtClean="0"/>
              <a:pPr/>
              <a:t>116</a:t>
            </a:fld>
            <a:endParaRPr lang="en-US" dirty="0"/>
          </a:p>
        </p:txBody>
      </p:sp>
      <p:sp>
        <p:nvSpPr>
          <p:cNvPr id="6" name="Content Placeholder 5"/>
          <p:cNvSpPr>
            <a:spLocks noGrp="1"/>
          </p:cNvSpPr>
          <p:nvPr>
            <p:ph idx="1"/>
          </p:nvPr>
        </p:nvSpPr>
        <p:spPr>
          <a:xfrm>
            <a:off x="6889530" y="2632840"/>
            <a:ext cx="4209394" cy="3654481"/>
          </a:xfrm>
        </p:spPr>
        <p:txBody>
          <a:bodyPr/>
          <a:lstStyle/>
          <a:p>
            <a:pPr marL="514350" lvl="0" indent="-514350">
              <a:lnSpc>
                <a:spcPct val="110000"/>
              </a:lnSpc>
              <a:buFont typeface="+mj-lt"/>
              <a:buAutoNum type="arabicPeriod" startAt="5"/>
            </a:pPr>
            <a:r>
              <a:rPr lang="en-US" sz="2600" dirty="0"/>
              <a:t>Write the table’s title in the </a:t>
            </a:r>
            <a:r>
              <a:rPr lang="en-US" sz="2600" b="1" dirty="0"/>
              <a:t>Caption</a:t>
            </a:r>
            <a:r>
              <a:rPr lang="en-US" sz="2600" dirty="0"/>
              <a:t> box. </a:t>
            </a:r>
          </a:p>
          <a:p>
            <a:pPr marL="514350" lvl="0" indent="-514350">
              <a:lnSpc>
                <a:spcPct val="150000"/>
              </a:lnSpc>
              <a:buFont typeface="+mj-lt"/>
              <a:buAutoNum type="arabicPeriod" startAt="5"/>
            </a:pPr>
            <a:endParaRPr lang="en-US" dirty="0"/>
          </a:p>
          <a:p>
            <a:pPr marL="514350" lvl="0" indent="-514350">
              <a:lnSpc>
                <a:spcPct val="150000"/>
              </a:lnSpc>
              <a:buNone/>
            </a:pPr>
            <a:r>
              <a:rPr lang="en-US" dirty="0"/>
              <a:t>	</a:t>
            </a:r>
          </a:p>
          <a:p>
            <a:pPr>
              <a:buNone/>
            </a:pPr>
            <a:endParaRPr lang="en-US" dirty="0"/>
          </a:p>
        </p:txBody>
      </p:sp>
      <p:pic>
        <p:nvPicPr>
          <p:cNvPr id="7" name="Picture 6"/>
          <p:cNvPicPr/>
          <p:nvPr/>
        </p:nvPicPr>
        <p:blipFill>
          <a:blip r:embed="rId2" cstate="print"/>
          <a:srcRect l="59226" t="26984" r="13095" b="42063"/>
          <a:stretch>
            <a:fillRect/>
          </a:stretch>
        </p:blipFill>
        <p:spPr bwMode="auto">
          <a:xfrm>
            <a:off x="677917" y="1928975"/>
            <a:ext cx="5407573" cy="43772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152" y="365125"/>
            <a:ext cx="11083158" cy="1325563"/>
          </a:xfrm>
        </p:spPr>
        <p:txBody>
          <a:bodyPr>
            <a:normAutofit/>
          </a:bodyPr>
          <a:lstStyle/>
          <a:p>
            <a:r>
              <a:rPr lang="en-US" sz="4000" b="1" dirty="0"/>
              <a:t>The table’s title should describe the table’s content</a:t>
            </a:r>
          </a:p>
        </p:txBody>
      </p:sp>
      <p:sp>
        <p:nvSpPr>
          <p:cNvPr id="3" name="Content Placeholder 2"/>
          <p:cNvSpPr>
            <a:spLocks noGrp="1"/>
          </p:cNvSpPr>
          <p:nvPr>
            <p:ph idx="1"/>
          </p:nvPr>
        </p:nvSpPr>
        <p:spPr>
          <a:xfrm>
            <a:off x="6810704" y="2711614"/>
            <a:ext cx="4700751" cy="3689186"/>
          </a:xfrm>
        </p:spPr>
        <p:txBody>
          <a:bodyPr/>
          <a:lstStyle/>
          <a:p>
            <a:pPr>
              <a:lnSpc>
                <a:spcPct val="110000"/>
              </a:lnSpc>
              <a:spcBef>
                <a:spcPts val="1200"/>
              </a:spcBef>
              <a:spcAft>
                <a:spcPts val="1200"/>
              </a:spcAft>
            </a:pPr>
            <a:r>
              <a:rPr lang="en-US" sz="2600" dirty="0"/>
              <a:t>That title will appear above my table.</a:t>
            </a:r>
          </a:p>
          <a:p>
            <a:pPr>
              <a:lnSpc>
                <a:spcPct val="110000"/>
              </a:lnSpc>
              <a:spcBef>
                <a:spcPts val="1200"/>
              </a:spcBef>
              <a:spcAft>
                <a:spcPts val="1200"/>
              </a:spcAft>
            </a:pPr>
            <a:r>
              <a:rPr lang="en-US" sz="2600" dirty="0"/>
              <a:t>Example:  I have titled my table, </a:t>
            </a:r>
            <a:r>
              <a:rPr lang="en-US" sz="2600" b="1" dirty="0"/>
              <a:t>KanCare Programs.</a:t>
            </a:r>
            <a:endParaRPr lang="en-US" sz="2600" dirty="0"/>
          </a:p>
          <a:p>
            <a:endParaRPr lang="en-US" dirty="0"/>
          </a:p>
        </p:txBody>
      </p:sp>
      <p:sp>
        <p:nvSpPr>
          <p:cNvPr id="4" name="Slide Number Placeholder 3"/>
          <p:cNvSpPr>
            <a:spLocks noGrp="1"/>
          </p:cNvSpPr>
          <p:nvPr>
            <p:ph type="sldNum" sz="quarter" idx="12"/>
          </p:nvPr>
        </p:nvSpPr>
        <p:spPr/>
        <p:txBody>
          <a:bodyPr/>
          <a:lstStyle/>
          <a:p>
            <a:fld id="{6A29E725-4762-403F-A189-98A65781A6E2}" type="slidenum">
              <a:rPr lang="en-US" smtClean="0"/>
              <a:pPr/>
              <a:t>117</a:t>
            </a:fld>
            <a:endParaRPr lang="en-US" dirty="0"/>
          </a:p>
        </p:txBody>
      </p:sp>
      <p:pic>
        <p:nvPicPr>
          <p:cNvPr id="3074" name="Picture 2"/>
          <p:cNvPicPr>
            <a:picLocks noChangeAspect="1" noChangeArrowheads="1"/>
          </p:cNvPicPr>
          <p:nvPr/>
        </p:nvPicPr>
        <p:blipFill>
          <a:blip r:embed="rId2" cstate="print"/>
          <a:srcRect l="17242" t="20043" r="50269" b="53232"/>
          <a:stretch>
            <a:fillRect/>
          </a:stretch>
        </p:blipFill>
        <p:spPr bwMode="auto">
          <a:xfrm>
            <a:off x="540478" y="2427889"/>
            <a:ext cx="5749964" cy="3547241"/>
          </a:xfrm>
          <a:prstGeom prst="rect">
            <a:avLst/>
          </a:prstGeom>
          <a:noFill/>
          <a:ln w="9525">
            <a:noFill/>
            <a:miter lim="800000"/>
            <a:headEnd/>
            <a:tailEnd/>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Identify the Header Row</a:t>
            </a:r>
            <a:br>
              <a:rPr lang="en-US" dirty="0"/>
            </a:br>
            <a:endParaRPr lang="en-US" dirty="0"/>
          </a:p>
        </p:txBody>
      </p:sp>
      <p:sp>
        <p:nvSpPr>
          <p:cNvPr id="3" name="Content Placeholder 2"/>
          <p:cNvSpPr>
            <a:spLocks noGrp="1"/>
          </p:cNvSpPr>
          <p:nvPr>
            <p:ph idx="1"/>
          </p:nvPr>
        </p:nvSpPr>
        <p:spPr>
          <a:xfrm>
            <a:off x="6763406" y="2929212"/>
            <a:ext cx="4590393" cy="2793672"/>
          </a:xfrm>
        </p:spPr>
        <p:txBody>
          <a:bodyPr/>
          <a:lstStyle/>
          <a:p>
            <a:pPr>
              <a:lnSpc>
                <a:spcPct val="110000"/>
              </a:lnSpc>
              <a:spcBef>
                <a:spcPts val="1200"/>
              </a:spcBef>
              <a:spcAft>
                <a:spcPts val="1200"/>
              </a:spcAft>
            </a:pPr>
            <a:r>
              <a:rPr lang="en-US" sz="2600" dirty="0"/>
              <a:t>The header row is usually the first row in a table</a:t>
            </a:r>
          </a:p>
          <a:p>
            <a:pPr>
              <a:lnSpc>
                <a:spcPct val="110000"/>
              </a:lnSpc>
              <a:spcBef>
                <a:spcPts val="1200"/>
              </a:spcBef>
              <a:spcAft>
                <a:spcPts val="1200"/>
              </a:spcAft>
            </a:pPr>
            <a:r>
              <a:rPr lang="en-US" sz="2600" dirty="0"/>
              <a:t>It contains the titles for each of the columns.</a:t>
            </a:r>
          </a:p>
          <a:p>
            <a:endParaRPr lang="en-US" dirty="0"/>
          </a:p>
        </p:txBody>
      </p:sp>
      <p:sp>
        <p:nvSpPr>
          <p:cNvPr id="4" name="Slide Number Placeholder 3"/>
          <p:cNvSpPr>
            <a:spLocks noGrp="1"/>
          </p:cNvSpPr>
          <p:nvPr>
            <p:ph type="sldNum" sz="quarter" idx="12"/>
          </p:nvPr>
        </p:nvSpPr>
        <p:spPr/>
        <p:txBody>
          <a:bodyPr/>
          <a:lstStyle/>
          <a:p>
            <a:fld id="{6A29E725-4762-403F-A189-98A65781A6E2}" type="slidenum">
              <a:rPr lang="en-US" smtClean="0"/>
              <a:pPr/>
              <a:t>118</a:t>
            </a:fld>
            <a:endParaRPr lang="en-US" dirty="0"/>
          </a:p>
        </p:txBody>
      </p:sp>
      <p:pic>
        <p:nvPicPr>
          <p:cNvPr id="2050" name="Picture 2"/>
          <p:cNvPicPr>
            <a:picLocks noChangeAspect="1" noChangeArrowheads="1"/>
          </p:cNvPicPr>
          <p:nvPr/>
        </p:nvPicPr>
        <p:blipFill>
          <a:blip r:embed="rId2" cstate="print"/>
          <a:srcRect l="17726" t="19397" r="50754" b="53232"/>
          <a:stretch>
            <a:fillRect/>
          </a:stretch>
        </p:blipFill>
        <p:spPr bwMode="auto">
          <a:xfrm>
            <a:off x="520262" y="1986455"/>
            <a:ext cx="5785450" cy="3767958"/>
          </a:xfrm>
          <a:prstGeom prst="rect">
            <a:avLst/>
          </a:prstGeom>
          <a:noFill/>
          <a:ln w="9525">
            <a:noFill/>
            <a:miter lim="800000"/>
            <a:headEnd/>
            <a:tailEnd/>
          </a:ln>
        </p:spPr>
      </p:pic>
      <p:sp>
        <p:nvSpPr>
          <p:cNvPr id="7" name="Rounded Rectangle 6"/>
          <p:cNvSpPr/>
          <p:nvPr/>
        </p:nvSpPr>
        <p:spPr>
          <a:xfrm>
            <a:off x="646385" y="3121571"/>
            <a:ext cx="5580993" cy="58332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How do I create a header row? (Steps 1-3)</a:t>
            </a:r>
            <a:br>
              <a:rPr lang="en-US" dirty="0"/>
            </a:br>
            <a:endParaRPr lang="en-US" dirty="0"/>
          </a:p>
        </p:txBody>
      </p:sp>
      <p:sp>
        <p:nvSpPr>
          <p:cNvPr id="3" name="Content Placeholder 2"/>
          <p:cNvSpPr>
            <a:spLocks noGrp="1"/>
          </p:cNvSpPr>
          <p:nvPr>
            <p:ph idx="1"/>
          </p:nvPr>
        </p:nvSpPr>
        <p:spPr>
          <a:xfrm>
            <a:off x="6558455" y="2172466"/>
            <a:ext cx="4763814" cy="4351338"/>
          </a:xfrm>
        </p:spPr>
        <p:txBody>
          <a:bodyPr/>
          <a:lstStyle/>
          <a:p>
            <a:pPr lvl="0">
              <a:lnSpc>
                <a:spcPct val="110000"/>
              </a:lnSpc>
              <a:spcBef>
                <a:spcPts val="1200"/>
              </a:spcBef>
              <a:spcAft>
                <a:spcPts val="1200"/>
              </a:spcAft>
              <a:buNone/>
            </a:pPr>
            <a:r>
              <a:rPr lang="en-US" b="1" dirty="0"/>
              <a:t>To Create a Header Row:</a:t>
            </a:r>
          </a:p>
          <a:p>
            <a:pPr marL="514350" lvl="0" indent="-514350">
              <a:lnSpc>
                <a:spcPct val="110000"/>
              </a:lnSpc>
              <a:spcBef>
                <a:spcPts val="1200"/>
              </a:spcBef>
              <a:spcAft>
                <a:spcPts val="1200"/>
              </a:spcAft>
              <a:buFont typeface="+mj-lt"/>
              <a:buAutoNum type="arabicPeriod"/>
            </a:pPr>
            <a:r>
              <a:rPr lang="en-US" dirty="0"/>
              <a:t>Highlight the first row, right click.</a:t>
            </a:r>
          </a:p>
          <a:p>
            <a:pPr marL="514350" lvl="0" indent="-514350">
              <a:lnSpc>
                <a:spcPct val="110000"/>
              </a:lnSpc>
              <a:spcBef>
                <a:spcPts val="1200"/>
              </a:spcBef>
              <a:spcAft>
                <a:spcPts val="1200"/>
              </a:spcAft>
              <a:buFont typeface="+mj-lt"/>
              <a:buAutoNum type="arabicPeriod"/>
            </a:pPr>
            <a:r>
              <a:rPr lang="en-US" dirty="0"/>
              <a:t>Select Table Properties</a:t>
            </a:r>
          </a:p>
          <a:p>
            <a:pPr marL="514350" lvl="0" indent="-514350">
              <a:lnSpc>
                <a:spcPct val="110000"/>
              </a:lnSpc>
              <a:spcBef>
                <a:spcPts val="1200"/>
              </a:spcBef>
              <a:spcAft>
                <a:spcPts val="1200"/>
              </a:spcAft>
              <a:buFont typeface="+mj-lt"/>
              <a:buAutoNum type="arabicPeriod"/>
            </a:pPr>
            <a:r>
              <a:rPr lang="en-US" dirty="0"/>
              <a:t>Select Row tab. </a:t>
            </a:r>
          </a:p>
          <a:p>
            <a:endParaRPr lang="en-US" dirty="0"/>
          </a:p>
        </p:txBody>
      </p:sp>
      <p:sp>
        <p:nvSpPr>
          <p:cNvPr id="4" name="Slide Number Placeholder 3"/>
          <p:cNvSpPr>
            <a:spLocks noGrp="1"/>
          </p:cNvSpPr>
          <p:nvPr>
            <p:ph type="sldNum" sz="quarter" idx="12"/>
          </p:nvPr>
        </p:nvSpPr>
        <p:spPr/>
        <p:txBody>
          <a:bodyPr/>
          <a:lstStyle/>
          <a:p>
            <a:fld id="{6A29E725-4762-403F-A189-98A65781A6E2}" type="slidenum">
              <a:rPr lang="en-US" smtClean="0"/>
              <a:pPr/>
              <a:t>119</a:t>
            </a:fld>
            <a:endParaRPr lang="en-US" dirty="0"/>
          </a:p>
        </p:txBody>
      </p:sp>
      <p:pic>
        <p:nvPicPr>
          <p:cNvPr id="5" name="Picture 4"/>
          <p:cNvPicPr/>
          <p:nvPr/>
        </p:nvPicPr>
        <p:blipFill>
          <a:blip r:embed="rId2" cstate="print"/>
          <a:srcRect l="20238" t="29365" r="42246" b="25397"/>
          <a:stretch>
            <a:fillRect/>
          </a:stretch>
        </p:blipFill>
        <p:spPr bwMode="auto">
          <a:xfrm>
            <a:off x="617156" y="1970689"/>
            <a:ext cx="5436803" cy="39290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Font Color </a:t>
            </a:r>
            <a:br>
              <a:rPr lang="en-US" dirty="0"/>
            </a:br>
            <a:endParaRPr lang="en-US" dirty="0"/>
          </a:p>
        </p:txBody>
      </p:sp>
      <p:sp>
        <p:nvSpPr>
          <p:cNvPr id="9" name="Content Placeholder 8"/>
          <p:cNvSpPr>
            <a:spLocks noGrp="1"/>
          </p:cNvSpPr>
          <p:nvPr>
            <p:ph idx="1"/>
          </p:nvPr>
        </p:nvSpPr>
        <p:spPr>
          <a:xfrm>
            <a:off x="5060730" y="3153103"/>
            <a:ext cx="6293069" cy="3023859"/>
          </a:xfrm>
        </p:spPr>
        <p:txBody>
          <a:bodyPr/>
          <a:lstStyle/>
          <a:p>
            <a:pPr marL="0" indent="0">
              <a:lnSpc>
                <a:spcPct val="110000"/>
              </a:lnSpc>
              <a:spcBef>
                <a:spcPts val="1200"/>
              </a:spcBef>
              <a:spcAft>
                <a:spcPts val="1200"/>
              </a:spcAft>
              <a:buNone/>
            </a:pPr>
            <a:r>
              <a:rPr lang="en-US" dirty="0"/>
              <a:t>Check that colors used will photocopy well in black and white (when applicable).</a:t>
            </a:r>
          </a:p>
          <a:p>
            <a:pPr>
              <a:buNone/>
            </a:pPr>
            <a:endParaRPr lang="en-US" dirty="0"/>
          </a:p>
        </p:txBody>
      </p:sp>
      <p:sp>
        <p:nvSpPr>
          <p:cNvPr id="3" name="Slide Number Placeholder 2">
            <a:extLst>
              <a:ext uri="{FF2B5EF4-FFF2-40B4-BE49-F238E27FC236}">
                <a16:creationId xmlns:a16="http://schemas.microsoft.com/office/drawing/2014/main" id="{DD02A762-DCA7-40A9-A758-4CB66BFB8FC5}"/>
              </a:ext>
            </a:extLst>
          </p:cNvPr>
          <p:cNvSpPr>
            <a:spLocks noGrp="1"/>
          </p:cNvSpPr>
          <p:nvPr>
            <p:ph type="sldNum" sz="quarter" idx="12"/>
          </p:nvPr>
        </p:nvSpPr>
        <p:spPr/>
        <p:txBody>
          <a:bodyPr/>
          <a:lstStyle/>
          <a:p>
            <a:fld id="{6A29E725-4762-403F-A189-98A65781A6E2}" type="slidenum">
              <a:rPr lang="en-US" smtClean="0"/>
              <a:pPr/>
              <a:t>12</a:t>
            </a:fld>
            <a:endParaRPr lang="en-US" dirty="0"/>
          </a:p>
        </p:txBody>
      </p:sp>
      <p:pic>
        <p:nvPicPr>
          <p:cNvPr id="4" name="Picture 3">
            <a:extLst>
              <a:ext uri="{FF2B5EF4-FFF2-40B4-BE49-F238E27FC236}">
                <a16:creationId xmlns:a16="http://schemas.microsoft.com/office/drawing/2014/main" id="{CAA83837-573C-4333-AD69-5CD8184EF206}"/>
              </a:ext>
            </a:extLst>
          </p:cNvPr>
          <p:cNvPicPr>
            <a:picLocks noChangeAspect="1"/>
          </p:cNvPicPr>
          <p:nvPr/>
        </p:nvPicPr>
        <p:blipFill rotWithShape="1">
          <a:blip r:embed="rId3" cstate="print"/>
          <a:srcRect l="25760" t="24865" r="28511" b="34158"/>
          <a:stretch/>
        </p:blipFill>
        <p:spPr>
          <a:xfrm>
            <a:off x="1000485" y="1675518"/>
            <a:ext cx="3894323" cy="2308323"/>
          </a:xfrm>
          <a:prstGeom prst="rect">
            <a:avLst/>
          </a:prstGeom>
        </p:spPr>
      </p:pic>
      <p:pic>
        <p:nvPicPr>
          <p:cNvPr id="6" name="Picture 5">
            <a:extLst>
              <a:ext uri="{FF2B5EF4-FFF2-40B4-BE49-F238E27FC236}">
                <a16:creationId xmlns:a16="http://schemas.microsoft.com/office/drawing/2014/main" id="{44E58030-A589-46EE-8865-100E4631551B}"/>
              </a:ext>
            </a:extLst>
          </p:cNvPr>
          <p:cNvPicPr>
            <a:picLocks noChangeAspect="1"/>
          </p:cNvPicPr>
          <p:nvPr/>
        </p:nvPicPr>
        <p:blipFill>
          <a:blip r:embed="rId4" cstate="print">
            <a:duotone>
              <a:prstClr val="black"/>
              <a:schemeClr val="accent3">
                <a:tint val="45000"/>
                <a:satMod val="400000"/>
              </a:schemeClr>
            </a:duotone>
          </a:blip>
          <a:stretch>
            <a:fillRect/>
          </a:stretch>
        </p:blipFill>
        <p:spPr>
          <a:xfrm>
            <a:off x="997387" y="3918815"/>
            <a:ext cx="3897421" cy="2308323"/>
          </a:xfrm>
          <a:prstGeom prst="rect">
            <a:avLst/>
          </a:prstGeom>
        </p:spPr>
      </p:pic>
    </p:spTree>
    <p:extLst>
      <p:ext uri="{BB962C8B-B14F-4D97-AF65-F5344CB8AC3E}">
        <p14:creationId xmlns:p14="http://schemas.microsoft.com/office/powerpoint/2010/main" val="376200544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How do I create a Header Row?  (Step 4)</a:t>
            </a:r>
          </a:p>
        </p:txBody>
      </p:sp>
      <p:sp>
        <p:nvSpPr>
          <p:cNvPr id="3" name="Content Placeholder 2"/>
          <p:cNvSpPr>
            <a:spLocks noGrp="1"/>
          </p:cNvSpPr>
          <p:nvPr>
            <p:ph idx="1"/>
          </p:nvPr>
        </p:nvSpPr>
        <p:spPr>
          <a:xfrm>
            <a:off x="6653048" y="2822027"/>
            <a:ext cx="4700752" cy="3354935"/>
          </a:xfrm>
        </p:spPr>
        <p:txBody>
          <a:bodyPr/>
          <a:lstStyle/>
          <a:p>
            <a:pPr marL="514350" lvl="0" indent="-514350">
              <a:lnSpc>
                <a:spcPct val="110000"/>
              </a:lnSpc>
              <a:spcBef>
                <a:spcPts val="1200"/>
              </a:spcBef>
              <a:spcAft>
                <a:spcPts val="1200"/>
              </a:spcAft>
              <a:buFont typeface="+mj-lt"/>
              <a:buAutoNum type="arabicPeriod" startAt="4"/>
            </a:pPr>
            <a:r>
              <a:rPr lang="en-US" dirty="0"/>
              <a:t>Check the box - Repeat as header row at the top of each page.</a:t>
            </a:r>
          </a:p>
          <a:p>
            <a:endParaRPr lang="en-US" dirty="0"/>
          </a:p>
        </p:txBody>
      </p:sp>
      <p:sp>
        <p:nvSpPr>
          <p:cNvPr id="4" name="Slide Number Placeholder 3"/>
          <p:cNvSpPr>
            <a:spLocks noGrp="1"/>
          </p:cNvSpPr>
          <p:nvPr>
            <p:ph type="sldNum" sz="quarter" idx="12"/>
          </p:nvPr>
        </p:nvSpPr>
        <p:spPr/>
        <p:txBody>
          <a:bodyPr/>
          <a:lstStyle/>
          <a:p>
            <a:fld id="{6A29E725-4762-403F-A189-98A65781A6E2}" type="slidenum">
              <a:rPr lang="en-US" smtClean="0"/>
              <a:pPr/>
              <a:t>120</a:t>
            </a:fld>
            <a:endParaRPr lang="en-US" dirty="0"/>
          </a:p>
        </p:txBody>
      </p:sp>
      <p:pic>
        <p:nvPicPr>
          <p:cNvPr id="5" name="Picture 4"/>
          <p:cNvPicPr/>
          <p:nvPr/>
        </p:nvPicPr>
        <p:blipFill>
          <a:blip r:embed="rId2" cstate="print"/>
          <a:srcRect l="21131" t="42063" r="44940" b="30953"/>
          <a:stretch>
            <a:fillRect/>
          </a:stretch>
        </p:blipFill>
        <p:spPr bwMode="auto">
          <a:xfrm>
            <a:off x="425669" y="2382234"/>
            <a:ext cx="5865265" cy="34352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138" y="365125"/>
            <a:ext cx="10959662" cy="1325563"/>
          </a:xfrm>
        </p:spPr>
        <p:txBody>
          <a:bodyPr/>
          <a:lstStyle/>
          <a:p>
            <a:r>
              <a:rPr lang="en-US" b="1" dirty="0"/>
              <a:t>Make sure rows don’t break across pages</a:t>
            </a:r>
          </a:p>
        </p:txBody>
      </p:sp>
      <p:sp>
        <p:nvSpPr>
          <p:cNvPr id="3" name="Content Placeholder 2"/>
          <p:cNvSpPr>
            <a:spLocks noGrp="1"/>
          </p:cNvSpPr>
          <p:nvPr>
            <p:ph idx="1"/>
          </p:nvPr>
        </p:nvSpPr>
        <p:spPr>
          <a:xfrm>
            <a:off x="5864772" y="2140935"/>
            <a:ext cx="5959366" cy="4449051"/>
          </a:xfrm>
        </p:spPr>
        <p:txBody>
          <a:bodyPr>
            <a:normAutofit/>
          </a:bodyPr>
          <a:lstStyle/>
          <a:p>
            <a:pPr lvl="0">
              <a:lnSpc>
                <a:spcPct val="110000"/>
              </a:lnSpc>
              <a:spcBef>
                <a:spcPts val="1200"/>
              </a:spcBef>
              <a:spcAft>
                <a:spcPts val="1200"/>
              </a:spcAft>
            </a:pPr>
            <a:r>
              <a:rPr lang="en-US" sz="2600" dirty="0"/>
              <a:t>Uncheck the box – Allow row to break across pages.  </a:t>
            </a:r>
          </a:p>
          <a:p>
            <a:pPr>
              <a:lnSpc>
                <a:spcPct val="110000"/>
              </a:lnSpc>
              <a:spcBef>
                <a:spcPts val="1200"/>
              </a:spcBef>
              <a:spcAft>
                <a:spcPts val="1200"/>
              </a:spcAft>
            </a:pPr>
            <a:r>
              <a:rPr lang="en-US" sz="2600" dirty="0"/>
              <a:t>This is helpful in cases where the table reaches the bottom of the page. </a:t>
            </a:r>
          </a:p>
          <a:p>
            <a:pPr>
              <a:lnSpc>
                <a:spcPct val="110000"/>
              </a:lnSpc>
              <a:spcBef>
                <a:spcPts val="1200"/>
              </a:spcBef>
              <a:spcAft>
                <a:spcPts val="1200"/>
              </a:spcAft>
            </a:pPr>
            <a:r>
              <a:rPr lang="en-US" sz="2600" dirty="0"/>
              <a:t>The last row will move to the top of the next page, instead of breaking between the two pages, causing confusion.</a:t>
            </a:r>
          </a:p>
          <a:p>
            <a:endParaRPr lang="en-US" dirty="0"/>
          </a:p>
        </p:txBody>
      </p:sp>
      <p:sp>
        <p:nvSpPr>
          <p:cNvPr id="4" name="Slide Number Placeholder 3"/>
          <p:cNvSpPr>
            <a:spLocks noGrp="1"/>
          </p:cNvSpPr>
          <p:nvPr>
            <p:ph type="sldNum" sz="quarter" idx="12"/>
          </p:nvPr>
        </p:nvSpPr>
        <p:spPr/>
        <p:txBody>
          <a:bodyPr/>
          <a:lstStyle/>
          <a:p>
            <a:fld id="{6A29E725-4762-403F-A189-98A65781A6E2}" type="slidenum">
              <a:rPr lang="en-US" smtClean="0"/>
              <a:pPr/>
              <a:t>121</a:t>
            </a:fld>
            <a:endParaRPr lang="en-US" dirty="0"/>
          </a:p>
        </p:txBody>
      </p:sp>
      <p:pic>
        <p:nvPicPr>
          <p:cNvPr id="5" name="Picture 4"/>
          <p:cNvPicPr/>
          <p:nvPr/>
        </p:nvPicPr>
        <p:blipFill>
          <a:blip r:embed="rId2" cstate="print"/>
          <a:srcRect l="21202" t="47682" r="40530" b="29289"/>
          <a:stretch>
            <a:fillRect/>
          </a:stretch>
        </p:blipFill>
        <p:spPr bwMode="auto">
          <a:xfrm>
            <a:off x="425669" y="2529214"/>
            <a:ext cx="5249917" cy="30202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420" y="365125"/>
            <a:ext cx="11443139" cy="1325563"/>
          </a:xfrm>
        </p:spPr>
        <p:txBody>
          <a:bodyPr>
            <a:normAutofit/>
          </a:bodyPr>
          <a:lstStyle/>
          <a:p>
            <a:r>
              <a:rPr lang="en-US" sz="3600" b="1" dirty="0"/>
              <a:t>Adding Alt Text to Simple vs. Complex Tables in Word</a:t>
            </a:r>
          </a:p>
        </p:txBody>
      </p:sp>
      <p:sp>
        <p:nvSpPr>
          <p:cNvPr id="3" name="Content Placeholder 2"/>
          <p:cNvSpPr>
            <a:spLocks noGrp="1"/>
          </p:cNvSpPr>
          <p:nvPr>
            <p:ph idx="1"/>
          </p:nvPr>
        </p:nvSpPr>
        <p:spPr>
          <a:xfrm>
            <a:off x="5880538" y="1825624"/>
            <a:ext cx="5754414" cy="4575175"/>
          </a:xfrm>
        </p:spPr>
        <p:txBody>
          <a:bodyPr>
            <a:normAutofit fontScale="92500" lnSpcReduction="10000"/>
          </a:bodyPr>
          <a:lstStyle/>
          <a:p>
            <a:pPr lvl="0">
              <a:lnSpc>
                <a:spcPct val="120000"/>
              </a:lnSpc>
              <a:spcBef>
                <a:spcPts val="1100"/>
              </a:spcBef>
              <a:spcAft>
                <a:spcPts val="1100"/>
              </a:spcAft>
            </a:pPr>
            <a:r>
              <a:rPr lang="en-US" dirty="0"/>
              <a:t>Select </a:t>
            </a:r>
            <a:r>
              <a:rPr lang="en-US" b="1" dirty="0"/>
              <a:t>Alt Text tab</a:t>
            </a:r>
            <a:r>
              <a:rPr lang="en-US" dirty="0"/>
              <a:t> (from Table Properties).</a:t>
            </a:r>
          </a:p>
          <a:p>
            <a:pPr>
              <a:lnSpc>
                <a:spcPct val="120000"/>
              </a:lnSpc>
              <a:spcBef>
                <a:spcPts val="1100"/>
              </a:spcBef>
              <a:spcAft>
                <a:spcPts val="1100"/>
              </a:spcAft>
            </a:pPr>
            <a:r>
              <a:rPr lang="en-US" b="1" dirty="0"/>
              <a:t>Simple Tables:</a:t>
            </a:r>
            <a:r>
              <a:rPr lang="en-US" dirty="0"/>
              <a:t> Enter the title of the table in the </a:t>
            </a:r>
            <a:r>
              <a:rPr lang="en-US" b="1" dirty="0"/>
              <a:t>Description box</a:t>
            </a:r>
            <a:r>
              <a:rPr lang="en-US" dirty="0"/>
              <a:t>.</a:t>
            </a:r>
          </a:p>
          <a:p>
            <a:pPr>
              <a:lnSpc>
                <a:spcPct val="120000"/>
              </a:lnSpc>
              <a:spcBef>
                <a:spcPts val="1100"/>
              </a:spcBef>
              <a:spcAft>
                <a:spcPts val="1100"/>
              </a:spcAft>
            </a:pPr>
            <a:r>
              <a:rPr lang="en-US" b="1" dirty="0"/>
              <a:t>Complex Tables:</a:t>
            </a:r>
            <a:r>
              <a:rPr lang="en-US" dirty="0"/>
              <a:t> If the table needs more explanation, write the explanation in the </a:t>
            </a:r>
            <a:r>
              <a:rPr lang="en-US" b="1" dirty="0"/>
              <a:t>Description box</a:t>
            </a:r>
            <a:r>
              <a:rPr lang="en-US" dirty="0"/>
              <a:t>, and a brief summary of the table in the </a:t>
            </a:r>
            <a:r>
              <a:rPr lang="en-US" b="1" dirty="0"/>
              <a:t>Title box</a:t>
            </a:r>
            <a:r>
              <a:rPr lang="en-US" dirty="0"/>
              <a:t>. </a:t>
            </a:r>
          </a:p>
        </p:txBody>
      </p:sp>
      <p:sp>
        <p:nvSpPr>
          <p:cNvPr id="4" name="Slide Number Placeholder 3"/>
          <p:cNvSpPr>
            <a:spLocks noGrp="1"/>
          </p:cNvSpPr>
          <p:nvPr>
            <p:ph type="sldNum" sz="quarter" idx="12"/>
          </p:nvPr>
        </p:nvSpPr>
        <p:spPr/>
        <p:txBody>
          <a:bodyPr/>
          <a:lstStyle/>
          <a:p>
            <a:fld id="{6A29E725-4762-403F-A189-98A65781A6E2}" type="slidenum">
              <a:rPr lang="en-US" smtClean="0"/>
              <a:pPr/>
              <a:t>122</a:t>
            </a:fld>
            <a:endParaRPr lang="en-US" dirty="0"/>
          </a:p>
        </p:txBody>
      </p:sp>
      <p:pic>
        <p:nvPicPr>
          <p:cNvPr id="5" name="Picture 4"/>
          <p:cNvPicPr/>
          <p:nvPr/>
        </p:nvPicPr>
        <p:blipFill>
          <a:blip r:embed="rId2" cstate="print"/>
          <a:srcRect l="20833" t="41270" r="41071" b="24603"/>
          <a:stretch>
            <a:fillRect/>
          </a:stretch>
        </p:blipFill>
        <p:spPr bwMode="auto">
          <a:xfrm>
            <a:off x="491938" y="2096814"/>
            <a:ext cx="4978696" cy="3685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215" y="567559"/>
            <a:ext cx="10815144" cy="1143000"/>
          </a:xfrm>
        </p:spPr>
        <p:txBody>
          <a:bodyPr>
            <a:normAutofit fontScale="90000"/>
          </a:bodyPr>
          <a:lstStyle/>
          <a:p>
            <a:br>
              <a:rPr lang="en-US" dirty="0"/>
            </a:br>
            <a:r>
              <a:rPr lang="en-US" b="1" dirty="0"/>
              <a:t>Our table is accessible, and ready for information to be entered</a:t>
            </a:r>
            <a:br>
              <a:rPr lang="en-US" dirty="0"/>
            </a:br>
            <a:endParaRPr lang="en-US" dirty="0"/>
          </a:p>
        </p:txBody>
      </p:sp>
      <p:pic>
        <p:nvPicPr>
          <p:cNvPr id="135169" name="Picture 1"/>
          <p:cNvPicPr>
            <a:picLocks noChangeAspect="1" noChangeArrowheads="1"/>
          </p:cNvPicPr>
          <p:nvPr/>
        </p:nvPicPr>
        <p:blipFill>
          <a:blip r:embed="rId2" cstate="print"/>
          <a:srcRect l="28879" t="30819" r="38147" b="30819"/>
          <a:stretch>
            <a:fillRect/>
          </a:stretch>
        </p:blipFill>
        <p:spPr bwMode="auto">
          <a:xfrm>
            <a:off x="3090041" y="1923393"/>
            <a:ext cx="5203684" cy="4540469"/>
          </a:xfrm>
          <a:prstGeom prst="rect">
            <a:avLst/>
          </a:prstGeom>
          <a:noFill/>
          <a:ln w="9525">
            <a:noFill/>
            <a:miter lim="800000"/>
            <a:headEnd/>
            <a:tailEnd/>
          </a:ln>
        </p:spPr>
      </p:pic>
    </p:spTree>
    <p:extLst>
      <p:ext uri="{BB962C8B-B14F-4D97-AF65-F5344CB8AC3E}">
        <p14:creationId xmlns:p14="http://schemas.microsoft.com/office/powerpoint/2010/main" val="68048889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152" y="520262"/>
            <a:ext cx="11090166" cy="1143000"/>
          </a:xfrm>
        </p:spPr>
        <p:txBody>
          <a:bodyPr>
            <a:normAutofit/>
          </a:bodyPr>
          <a:lstStyle/>
          <a:p>
            <a:r>
              <a:rPr lang="en-US" sz="3600" b="1" dirty="0"/>
              <a:t>What to avoid when creating accessible tables in Word?</a:t>
            </a:r>
            <a:endParaRPr lang="en-US" sz="3600" dirty="0"/>
          </a:p>
        </p:txBody>
      </p:sp>
      <p:sp>
        <p:nvSpPr>
          <p:cNvPr id="3" name="Content Placeholder 2"/>
          <p:cNvSpPr>
            <a:spLocks noGrp="1"/>
          </p:cNvSpPr>
          <p:nvPr>
            <p:ph idx="1"/>
          </p:nvPr>
        </p:nvSpPr>
        <p:spPr>
          <a:xfrm>
            <a:off x="3547241" y="2554014"/>
            <a:ext cx="8245366" cy="3909848"/>
          </a:xfrm>
        </p:spPr>
        <p:txBody>
          <a:bodyPr>
            <a:noAutofit/>
          </a:bodyPr>
          <a:lstStyle/>
          <a:p>
            <a:pPr>
              <a:lnSpc>
                <a:spcPct val="110000"/>
              </a:lnSpc>
              <a:spcBef>
                <a:spcPts val="1200"/>
              </a:spcBef>
              <a:spcAft>
                <a:spcPts val="1200"/>
              </a:spcAft>
            </a:pPr>
            <a:r>
              <a:rPr lang="en-US" sz="2600" dirty="0"/>
              <a:t>Avoid merging and splitting cells.</a:t>
            </a:r>
          </a:p>
          <a:p>
            <a:pPr>
              <a:lnSpc>
                <a:spcPct val="110000"/>
              </a:lnSpc>
              <a:spcBef>
                <a:spcPts val="1200"/>
              </a:spcBef>
              <a:spcAft>
                <a:spcPts val="1200"/>
              </a:spcAft>
            </a:pPr>
            <a:r>
              <a:rPr lang="en-US" sz="2600" dirty="0"/>
              <a:t>If the table is complex, consider whether you could divide it into multiple smaller tables with a heading above each.</a:t>
            </a:r>
          </a:p>
          <a:p>
            <a:pPr>
              <a:lnSpc>
                <a:spcPct val="110000"/>
              </a:lnSpc>
              <a:spcBef>
                <a:spcPts val="1200"/>
              </a:spcBef>
              <a:spcAft>
                <a:spcPts val="1200"/>
              </a:spcAft>
            </a:pPr>
            <a:r>
              <a:rPr lang="en-US" sz="2600" dirty="0"/>
              <a:t>Keeping the table is as simple as possible will ensure that it is accessible. </a:t>
            </a:r>
          </a:p>
        </p:txBody>
      </p:sp>
      <p:sp>
        <p:nvSpPr>
          <p:cNvPr id="4" name="&quot;No&quot; Symbol 3"/>
          <p:cNvSpPr/>
          <p:nvPr/>
        </p:nvSpPr>
        <p:spPr>
          <a:xfrm>
            <a:off x="583325" y="2427890"/>
            <a:ext cx="2711668" cy="2948151"/>
          </a:xfrm>
          <a:prstGeom prst="noSmoking">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8048889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551" y="585952"/>
            <a:ext cx="10972800" cy="1143000"/>
          </a:xfrm>
        </p:spPr>
        <p:txBody>
          <a:bodyPr>
            <a:normAutofit fontScale="90000"/>
          </a:bodyPr>
          <a:lstStyle/>
          <a:p>
            <a:r>
              <a:rPr lang="en-US" b="1" dirty="0"/>
              <a:t>Identify Document Language</a:t>
            </a:r>
            <a:br>
              <a:rPr lang="en-US" b="1" dirty="0"/>
            </a:br>
            <a:endParaRPr lang="en-US" dirty="0"/>
          </a:p>
        </p:txBody>
      </p:sp>
      <p:sp>
        <p:nvSpPr>
          <p:cNvPr id="3" name="Content Placeholder 2"/>
          <p:cNvSpPr>
            <a:spLocks noGrp="1"/>
          </p:cNvSpPr>
          <p:nvPr>
            <p:ph idx="1"/>
          </p:nvPr>
        </p:nvSpPr>
        <p:spPr>
          <a:xfrm>
            <a:off x="6117021" y="2885090"/>
            <a:ext cx="5360276" cy="3452648"/>
          </a:xfrm>
        </p:spPr>
        <p:txBody>
          <a:bodyPr>
            <a:normAutofit/>
          </a:bodyPr>
          <a:lstStyle/>
          <a:p>
            <a:pPr marL="0" indent="0">
              <a:lnSpc>
                <a:spcPct val="110000"/>
              </a:lnSpc>
              <a:spcBef>
                <a:spcPts val="1200"/>
              </a:spcBef>
              <a:spcAft>
                <a:spcPts val="1200"/>
              </a:spcAft>
              <a:buNone/>
            </a:pPr>
            <a:r>
              <a:rPr lang="en-US" dirty="0"/>
              <a:t>Screen reader software is multilingual, and can read content in a wide variety of languages. </a:t>
            </a:r>
          </a:p>
          <a:p>
            <a:pPr marL="0" indent="0">
              <a:buNone/>
            </a:pPr>
            <a:endParaRPr lang="en-US" dirty="0"/>
          </a:p>
        </p:txBody>
      </p:sp>
      <p:pic>
        <p:nvPicPr>
          <p:cNvPr id="6146" name="Picture 2"/>
          <p:cNvPicPr>
            <a:picLocks noChangeAspect="1" noChangeArrowheads="1"/>
          </p:cNvPicPr>
          <p:nvPr/>
        </p:nvPicPr>
        <p:blipFill>
          <a:blip r:embed="rId3" cstate="print"/>
          <a:srcRect l="2856" t="21983" r="53452" b="36638"/>
          <a:stretch>
            <a:fillRect/>
          </a:stretch>
        </p:blipFill>
        <p:spPr bwMode="auto">
          <a:xfrm>
            <a:off x="824079" y="2207173"/>
            <a:ext cx="4883039" cy="3468413"/>
          </a:xfrm>
          <a:prstGeom prst="rect">
            <a:avLst/>
          </a:prstGeom>
          <a:noFill/>
          <a:ln w="9525">
            <a:noFill/>
            <a:miter lim="800000"/>
            <a:headEnd/>
            <a:tailEnd/>
          </a:ln>
        </p:spPr>
      </p:pic>
    </p:spTree>
    <p:extLst>
      <p:ext uri="{BB962C8B-B14F-4D97-AF65-F5344CB8AC3E}">
        <p14:creationId xmlns:p14="http://schemas.microsoft.com/office/powerpoint/2010/main" val="251757309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496" y="507015"/>
            <a:ext cx="10515600" cy="1325563"/>
          </a:xfrm>
        </p:spPr>
        <p:txBody>
          <a:bodyPr>
            <a:normAutofit/>
          </a:bodyPr>
          <a:lstStyle/>
          <a:p>
            <a:r>
              <a:rPr lang="en-US" b="1" dirty="0"/>
              <a:t>Identify Document Language</a:t>
            </a:r>
            <a:br>
              <a:rPr lang="en-US" b="1" dirty="0"/>
            </a:br>
            <a:endParaRPr lang="en-US" dirty="0"/>
          </a:p>
        </p:txBody>
      </p:sp>
      <p:sp>
        <p:nvSpPr>
          <p:cNvPr id="3" name="Content Placeholder 2"/>
          <p:cNvSpPr>
            <a:spLocks noGrp="1"/>
          </p:cNvSpPr>
          <p:nvPr>
            <p:ph idx="1"/>
          </p:nvPr>
        </p:nvSpPr>
        <p:spPr>
          <a:xfrm>
            <a:off x="5376041" y="2427890"/>
            <a:ext cx="6400800" cy="3578772"/>
          </a:xfrm>
        </p:spPr>
        <p:txBody>
          <a:bodyPr>
            <a:normAutofit fontScale="92500" lnSpcReduction="10000"/>
          </a:bodyPr>
          <a:lstStyle/>
          <a:p>
            <a:pPr>
              <a:lnSpc>
                <a:spcPct val="110000"/>
              </a:lnSpc>
              <a:spcBef>
                <a:spcPts val="1200"/>
              </a:spcBef>
              <a:spcAft>
                <a:spcPts val="1200"/>
              </a:spcAft>
            </a:pPr>
            <a:r>
              <a:rPr lang="en-US" dirty="0"/>
              <a:t>Screen readers </a:t>
            </a:r>
            <a:r>
              <a:rPr lang="en-US" b="1" dirty="0"/>
              <a:t>read</a:t>
            </a:r>
            <a:r>
              <a:rPr lang="en-US" dirty="0"/>
              <a:t> </a:t>
            </a:r>
            <a:r>
              <a:rPr lang="en-US" b="1" dirty="0"/>
              <a:t>the text aloud</a:t>
            </a:r>
            <a:r>
              <a:rPr lang="en-US" dirty="0"/>
              <a:t>, using the pronunciation rules of the identified language. </a:t>
            </a:r>
          </a:p>
          <a:p>
            <a:pPr>
              <a:lnSpc>
                <a:spcPct val="110000"/>
              </a:lnSpc>
              <a:spcBef>
                <a:spcPts val="1200"/>
              </a:spcBef>
              <a:spcAft>
                <a:spcPts val="1200"/>
              </a:spcAft>
            </a:pPr>
            <a:r>
              <a:rPr lang="en-US" dirty="0"/>
              <a:t>To make sure  that screen readers are reading  the words in your document with the correct pronunciation, you should identify the  language of the document.</a:t>
            </a:r>
          </a:p>
          <a:p>
            <a:pPr>
              <a:lnSpc>
                <a:spcPct val="120000"/>
              </a:lnSpc>
              <a:spcBef>
                <a:spcPts val="1200"/>
              </a:spcBef>
              <a:spcAft>
                <a:spcPts val="1200"/>
              </a:spcAft>
            </a:pPr>
            <a:endParaRPr lang="en-US" dirty="0"/>
          </a:p>
          <a:p>
            <a:pPr>
              <a:lnSpc>
                <a:spcPct val="120000"/>
              </a:lnSpc>
              <a:spcBef>
                <a:spcPts val="1200"/>
              </a:spcBef>
              <a:spcAft>
                <a:spcPts val="1200"/>
              </a:spcAft>
            </a:pPr>
            <a:endParaRPr lang="en-US" dirty="0"/>
          </a:p>
          <a:p>
            <a:pPr>
              <a:lnSpc>
                <a:spcPct val="130000"/>
              </a:lnSpc>
              <a:spcAft>
                <a:spcPts val="1000"/>
              </a:spcAft>
              <a:buNone/>
            </a:pPr>
            <a:endParaRPr lang="en-US" dirty="0"/>
          </a:p>
        </p:txBody>
      </p:sp>
      <p:pic>
        <p:nvPicPr>
          <p:cNvPr id="5" name="Picture 2"/>
          <p:cNvPicPr>
            <a:picLocks noChangeAspect="1" noChangeArrowheads="1"/>
          </p:cNvPicPr>
          <p:nvPr/>
        </p:nvPicPr>
        <p:blipFill>
          <a:blip r:embed="rId3" cstate="print"/>
          <a:srcRect l="2694" t="37500" r="42834" b="13362"/>
          <a:stretch>
            <a:fillRect/>
          </a:stretch>
        </p:blipFill>
        <p:spPr bwMode="auto">
          <a:xfrm>
            <a:off x="268014" y="2506717"/>
            <a:ext cx="4745420" cy="3279228"/>
          </a:xfrm>
          <a:prstGeom prst="rect">
            <a:avLst/>
          </a:prstGeom>
          <a:noFill/>
          <a:ln w="9525">
            <a:noFill/>
            <a:miter lim="800000"/>
            <a:headEnd/>
            <a:tailEnd/>
          </a:ln>
        </p:spPr>
      </p:pic>
    </p:spTree>
    <p:extLst>
      <p:ext uri="{BB962C8B-B14F-4D97-AF65-F5344CB8AC3E}">
        <p14:creationId xmlns:p14="http://schemas.microsoft.com/office/powerpoint/2010/main" val="342147026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22780"/>
            <a:ext cx="10515600" cy="1325563"/>
          </a:xfrm>
        </p:spPr>
        <p:txBody>
          <a:bodyPr>
            <a:normAutofit fontScale="90000"/>
          </a:bodyPr>
          <a:lstStyle/>
          <a:p>
            <a:br>
              <a:rPr lang="en-US" sz="4000" b="1" dirty="0"/>
            </a:br>
            <a:r>
              <a:rPr lang="en-US" sz="4000" b="1" dirty="0"/>
              <a:t>How to identify a document’s default language   (Steps 1-3):</a:t>
            </a:r>
            <a:br>
              <a:rPr lang="en-US" b="1" dirty="0"/>
            </a:br>
            <a:endParaRPr lang="en-US" dirty="0"/>
          </a:p>
        </p:txBody>
      </p:sp>
      <p:sp>
        <p:nvSpPr>
          <p:cNvPr id="3" name="Content Placeholder 2"/>
          <p:cNvSpPr>
            <a:spLocks noGrp="1"/>
          </p:cNvSpPr>
          <p:nvPr>
            <p:ph idx="1"/>
          </p:nvPr>
        </p:nvSpPr>
        <p:spPr>
          <a:xfrm>
            <a:off x="6117021" y="2885090"/>
            <a:ext cx="5533696" cy="2664373"/>
          </a:xfrm>
        </p:spPr>
        <p:txBody>
          <a:bodyPr>
            <a:noAutofit/>
          </a:bodyPr>
          <a:lstStyle/>
          <a:p>
            <a:pPr marL="457200" lvl="0" indent="-457200">
              <a:lnSpc>
                <a:spcPct val="110000"/>
              </a:lnSpc>
              <a:spcBef>
                <a:spcPts val="1200"/>
              </a:spcBef>
              <a:spcAft>
                <a:spcPts val="1200"/>
              </a:spcAft>
              <a:buFont typeface="+mj-lt"/>
              <a:buAutoNum type="arabicPeriod"/>
            </a:pPr>
            <a:r>
              <a:rPr lang="en-US" sz="2600" dirty="0"/>
              <a:t>Select the </a:t>
            </a:r>
            <a:r>
              <a:rPr lang="en-US" sz="2600" b="1" dirty="0"/>
              <a:t>Review tab</a:t>
            </a:r>
            <a:endParaRPr lang="en-US" sz="2600" dirty="0"/>
          </a:p>
          <a:p>
            <a:pPr marL="457200" lvl="0" indent="-457200">
              <a:lnSpc>
                <a:spcPct val="110000"/>
              </a:lnSpc>
              <a:spcBef>
                <a:spcPts val="1200"/>
              </a:spcBef>
              <a:spcAft>
                <a:spcPts val="1200"/>
              </a:spcAft>
              <a:buFont typeface="+mj-lt"/>
              <a:buAutoNum type="arabicPeriod"/>
            </a:pPr>
            <a:r>
              <a:rPr lang="en-US" sz="2600" dirty="0"/>
              <a:t>Select the </a:t>
            </a:r>
            <a:r>
              <a:rPr lang="en-US" sz="2600" b="1" dirty="0"/>
              <a:t>Language button (from Proofing group</a:t>
            </a:r>
            <a:r>
              <a:rPr lang="en-US" sz="2600" dirty="0"/>
              <a:t>).</a:t>
            </a:r>
          </a:p>
          <a:p>
            <a:pPr marL="457200" lvl="0" indent="-457200">
              <a:lnSpc>
                <a:spcPct val="110000"/>
              </a:lnSpc>
              <a:spcBef>
                <a:spcPts val="1200"/>
              </a:spcBef>
              <a:spcAft>
                <a:spcPts val="1200"/>
              </a:spcAft>
              <a:buFont typeface="+mj-lt"/>
              <a:buAutoNum type="arabicPeriod"/>
            </a:pPr>
            <a:r>
              <a:rPr lang="en-US" sz="2600" dirty="0"/>
              <a:t>Select the </a:t>
            </a:r>
            <a:r>
              <a:rPr lang="en-US" sz="2600" b="1" dirty="0"/>
              <a:t>Set Proofing Language</a:t>
            </a:r>
            <a:r>
              <a:rPr lang="en-US" sz="2400" dirty="0"/>
              <a:t>.</a:t>
            </a:r>
          </a:p>
          <a:p>
            <a:pPr>
              <a:lnSpc>
                <a:spcPct val="110000"/>
              </a:lnSpc>
              <a:spcBef>
                <a:spcPts val="900"/>
              </a:spcBef>
              <a:spcAft>
                <a:spcPts val="900"/>
              </a:spcAft>
              <a:buNone/>
            </a:pPr>
            <a:endParaRPr lang="es-US" sz="2400" dirty="0"/>
          </a:p>
          <a:p>
            <a:pPr marL="0" indent="0">
              <a:buNone/>
            </a:pPr>
            <a:endParaRPr lang="en-US" sz="800" dirty="0"/>
          </a:p>
        </p:txBody>
      </p:sp>
      <p:pic>
        <p:nvPicPr>
          <p:cNvPr id="5" name="Picture 4"/>
          <p:cNvPicPr/>
          <p:nvPr/>
        </p:nvPicPr>
        <p:blipFill>
          <a:blip r:embed="rId3" cstate="print"/>
          <a:srcRect l="11859" t="34188" r="51603" b="27991"/>
          <a:stretch>
            <a:fillRect/>
          </a:stretch>
        </p:blipFill>
        <p:spPr bwMode="auto">
          <a:xfrm>
            <a:off x="804369" y="2328533"/>
            <a:ext cx="4603202" cy="39146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8510667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22780"/>
            <a:ext cx="10515600" cy="1325563"/>
          </a:xfrm>
        </p:spPr>
        <p:txBody>
          <a:bodyPr>
            <a:normAutofit fontScale="90000"/>
          </a:bodyPr>
          <a:lstStyle/>
          <a:p>
            <a:br>
              <a:rPr lang="en-US" sz="4000" b="1" dirty="0"/>
            </a:br>
            <a:r>
              <a:rPr lang="en-US" sz="4000" b="1" dirty="0"/>
              <a:t>How to identify a document’s default language      (Step 4):</a:t>
            </a:r>
            <a:br>
              <a:rPr lang="en-US" b="1" dirty="0"/>
            </a:br>
            <a:endParaRPr lang="en-US" dirty="0"/>
          </a:p>
        </p:txBody>
      </p:sp>
      <p:sp>
        <p:nvSpPr>
          <p:cNvPr id="3" name="Content Placeholder 2"/>
          <p:cNvSpPr>
            <a:spLocks noGrp="1"/>
          </p:cNvSpPr>
          <p:nvPr>
            <p:ph idx="1"/>
          </p:nvPr>
        </p:nvSpPr>
        <p:spPr>
          <a:xfrm>
            <a:off x="6243145" y="3168868"/>
            <a:ext cx="5102772" cy="3153103"/>
          </a:xfrm>
        </p:spPr>
        <p:txBody>
          <a:bodyPr>
            <a:noAutofit/>
          </a:bodyPr>
          <a:lstStyle/>
          <a:p>
            <a:pPr marL="457200" lvl="0" indent="-457200">
              <a:lnSpc>
                <a:spcPct val="150000"/>
              </a:lnSpc>
              <a:buFont typeface="+mj-lt"/>
              <a:buAutoNum type="arabicPeriod" startAt="4"/>
            </a:pPr>
            <a:r>
              <a:rPr lang="en-US" sz="2600" dirty="0"/>
              <a:t>Select the language for the entire document.</a:t>
            </a:r>
          </a:p>
          <a:p>
            <a:pPr>
              <a:lnSpc>
                <a:spcPct val="110000"/>
              </a:lnSpc>
              <a:spcBef>
                <a:spcPts val="900"/>
              </a:spcBef>
              <a:spcAft>
                <a:spcPts val="900"/>
              </a:spcAft>
              <a:buNone/>
            </a:pPr>
            <a:endParaRPr lang="es-US" sz="2400" dirty="0"/>
          </a:p>
          <a:p>
            <a:pPr marL="0" indent="0">
              <a:buNone/>
            </a:pPr>
            <a:endParaRPr lang="en-US" sz="800" dirty="0"/>
          </a:p>
        </p:txBody>
      </p:sp>
      <p:pic>
        <p:nvPicPr>
          <p:cNvPr id="6" name="Picture 5"/>
          <p:cNvPicPr/>
          <p:nvPr/>
        </p:nvPicPr>
        <p:blipFill>
          <a:blip r:embed="rId3" cstate="print"/>
          <a:srcRect l="33333" t="25427" r="33814" b="49994"/>
          <a:stretch>
            <a:fillRect/>
          </a:stretch>
        </p:blipFill>
        <p:spPr bwMode="auto">
          <a:xfrm>
            <a:off x="614855" y="2527737"/>
            <a:ext cx="5273894" cy="34473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8510667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What is the cost of not identifying the correct document language?</a:t>
            </a:r>
          </a:p>
        </p:txBody>
      </p:sp>
      <p:sp>
        <p:nvSpPr>
          <p:cNvPr id="3" name="Content Placeholder 2"/>
          <p:cNvSpPr>
            <a:spLocks noGrp="1"/>
          </p:cNvSpPr>
          <p:nvPr>
            <p:ph idx="1"/>
          </p:nvPr>
        </p:nvSpPr>
        <p:spPr>
          <a:xfrm>
            <a:off x="838200" y="2062107"/>
            <a:ext cx="10515600" cy="4351338"/>
          </a:xfrm>
        </p:spPr>
        <p:txBody>
          <a:bodyPr/>
          <a:lstStyle/>
          <a:p>
            <a:pPr marL="0" indent="0">
              <a:lnSpc>
                <a:spcPct val="110000"/>
              </a:lnSpc>
              <a:spcBef>
                <a:spcPts val="1200"/>
              </a:spcBef>
              <a:spcAft>
                <a:spcPts val="1200"/>
              </a:spcAft>
            </a:pPr>
            <a:r>
              <a:rPr lang="en-US" sz="2600" dirty="0"/>
              <a:t>When text in one language is read with the pronunciation rules of another, the result is confusion. </a:t>
            </a:r>
          </a:p>
          <a:p>
            <a:pPr marL="0" indent="0">
              <a:lnSpc>
                <a:spcPct val="110000"/>
              </a:lnSpc>
              <a:spcBef>
                <a:spcPts val="1200"/>
              </a:spcBef>
              <a:spcAft>
                <a:spcPts val="1200"/>
              </a:spcAft>
            </a:pPr>
            <a:r>
              <a:rPr lang="en-US" sz="2600" dirty="0"/>
              <a:t>To avoid this, be sure to identify the document’s default language, as well as any additional content written in a language other than the document’s default language.</a:t>
            </a:r>
          </a:p>
          <a:p>
            <a:pPr marL="0" indent="0">
              <a:lnSpc>
                <a:spcPct val="110000"/>
              </a:lnSpc>
              <a:spcBef>
                <a:spcPts val="1200"/>
              </a:spcBef>
              <a:spcAft>
                <a:spcPts val="1200"/>
              </a:spcAft>
            </a:pPr>
            <a:r>
              <a:rPr lang="en-US" sz="2600" dirty="0"/>
              <a:t>This will enable the screen reader to switch between language profiles without any adjustments from the user.</a:t>
            </a:r>
            <a:endParaRPr lang="en-US" sz="2600" b="1" dirty="0"/>
          </a:p>
          <a:p>
            <a:pPr lvl="0">
              <a:lnSpc>
                <a:spcPct val="120000"/>
              </a:lnSpc>
              <a:spcBef>
                <a:spcPts val="1200"/>
              </a:spcBef>
              <a:spcAft>
                <a:spcPts val="1200"/>
              </a:spcAft>
            </a:pPr>
            <a:endParaRPr lang="en-US" dirty="0"/>
          </a:p>
          <a:p>
            <a:pPr>
              <a:buNone/>
            </a:pPr>
            <a:endParaRPr lang="en-US" dirty="0"/>
          </a:p>
        </p:txBody>
      </p:sp>
      <p:sp>
        <p:nvSpPr>
          <p:cNvPr id="4" name="Slide Number Placeholder 3"/>
          <p:cNvSpPr>
            <a:spLocks noGrp="1"/>
          </p:cNvSpPr>
          <p:nvPr>
            <p:ph type="sldNum" sz="quarter" idx="12"/>
          </p:nvPr>
        </p:nvSpPr>
        <p:spPr/>
        <p:txBody>
          <a:bodyPr/>
          <a:lstStyle/>
          <a:p>
            <a:fld id="{6A29E725-4762-403F-A189-98A65781A6E2}" type="slidenum">
              <a:rPr lang="en-US" smtClean="0"/>
              <a:pPr/>
              <a:t>129</a:t>
            </a:fld>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484" y="281405"/>
            <a:ext cx="9865894" cy="1143000"/>
          </a:xfrm>
        </p:spPr>
        <p:txBody>
          <a:bodyPr>
            <a:noAutofit/>
          </a:bodyPr>
          <a:lstStyle/>
          <a:p>
            <a:r>
              <a:rPr lang="en-US" sz="4800" b="1" dirty="0"/>
              <a:t>Font</a:t>
            </a:r>
            <a:r>
              <a:rPr lang="en-US" sz="8000" b="1" dirty="0"/>
              <a:t> </a:t>
            </a:r>
            <a:r>
              <a:rPr lang="en-US" sz="4800" b="1" dirty="0"/>
              <a:t>Size</a:t>
            </a:r>
          </a:p>
        </p:txBody>
      </p:sp>
      <p:sp>
        <p:nvSpPr>
          <p:cNvPr id="3" name="Content Placeholder 2"/>
          <p:cNvSpPr>
            <a:spLocks noGrp="1"/>
          </p:cNvSpPr>
          <p:nvPr>
            <p:ph idx="1"/>
          </p:nvPr>
        </p:nvSpPr>
        <p:spPr>
          <a:xfrm>
            <a:off x="5612524" y="2371691"/>
            <a:ext cx="5975131" cy="2752104"/>
          </a:xfrm>
        </p:spPr>
        <p:txBody>
          <a:bodyPr>
            <a:normAutofit lnSpcReduction="10000"/>
          </a:bodyPr>
          <a:lstStyle/>
          <a:p>
            <a:pPr>
              <a:lnSpc>
                <a:spcPct val="130000"/>
              </a:lnSpc>
              <a:spcBef>
                <a:spcPts val="1200"/>
              </a:spcBef>
              <a:spcAft>
                <a:spcPts val="1200"/>
              </a:spcAft>
            </a:pPr>
            <a:r>
              <a:rPr lang="en-US" dirty="0"/>
              <a:t>Keep text large</a:t>
            </a:r>
          </a:p>
          <a:p>
            <a:pPr>
              <a:lnSpc>
                <a:spcPct val="130000"/>
              </a:lnSpc>
              <a:spcBef>
                <a:spcPts val="1200"/>
              </a:spcBef>
              <a:spcAft>
                <a:spcPts val="1200"/>
              </a:spcAft>
            </a:pPr>
            <a:r>
              <a:rPr lang="en-US" dirty="0"/>
              <a:t>Bigger is better</a:t>
            </a:r>
          </a:p>
          <a:p>
            <a:pPr>
              <a:lnSpc>
                <a:spcPct val="130000"/>
              </a:lnSpc>
              <a:spcBef>
                <a:spcPts val="1200"/>
              </a:spcBef>
              <a:spcAft>
                <a:spcPts val="1200"/>
              </a:spcAft>
            </a:pPr>
            <a:r>
              <a:rPr lang="en-US" dirty="0"/>
              <a:t>Consider your audience and type of resource when choosing font size</a:t>
            </a:r>
          </a:p>
        </p:txBody>
      </p:sp>
      <p:pic>
        <p:nvPicPr>
          <p:cNvPr id="9" name="Picture 8">
            <a:extLst>
              <a:ext uri="{FF2B5EF4-FFF2-40B4-BE49-F238E27FC236}">
                <a16:creationId xmlns:a16="http://schemas.microsoft.com/office/drawing/2014/main" id="{3E815B05-E22E-4BD2-BCDA-AEAE36A27E26}"/>
              </a:ext>
            </a:extLst>
          </p:cNvPr>
          <p:cNvPicPr>
            <a:picLocks noChangeAspect="1"/>
          </p:cNvPicPr>
          <p:nvPr/>
        </p:nvPicPr>
        <p:blipFill>
          <a:blip r:embed="rId3" cstate="print"/>
          <a:srcRect r="14315"/>
          <a:stretch>
            <a:fillRect/>
          </a:stretch>
        </p:blipFill>
        <p:spPr>
          <a:xfrm>
            <a:off x="956627" y="2160492"/>
            <a:ext cx="4403649" cy="3426249"/>
          </a:xfrm>
          <a:prstGeom prst="rect">
            <a:avLst/>
          </a:prstGeom>
        </p:spPr>
      </p:pic>
      <p:sp>
        <p:nvSpPr>
          <p:cNvPr id="4" name="Slide Number Placeholder 3">
            <a:extLst>
              <a:ext uri="{FF2B5EF4-FFF2-40B4-BE49-F238E27FC236}">
                <a16:creationId xmlns:a16="http://schemas.microsoft.com/office/drawing/2014/main" id="{A4FF4492-DA30-4827-9D2E-1A6B060FFBEE}"/>
              </a:ext>
            </a:extLst>
          </p:cNvPr>
          <p:cNvSpPr>
            <a:spLocks noGrp="1"/>
          </p:cNvSpPr>
          <p:nvPr>
            <p:ph type="sldNum" sz="quarter" idx="12"/>
          </p:nvPr>
        </p:nvSpPr>
        <p:spPr/>
        <p:txBody>
          <a:bodyPr/>
          <a:lstStyle/>
          <a:p>
            <a:fld id="{6A29E725-4762-403F-A189-98A65781A6E2}" type="slidenum">
              <a:rPr lang="en-US" smtClean="0"/>
              <a:pPr/>
              <a:t>13</a:t>
            </a:fld>
            <a:endParaRPr lang="en-US" dirty="0"/>
          </a:p>
        </p:txBody>
      </p:sp>
    </p:spTree>
    <p:extLst>
      <p:ext uri="{BB962C8B-B14F-4D97-AF65-F5344CB8AC3E}">
        <p14:creationId xmlns:p14="http://schemas.microsoft.com/office/powerpoint/2010/main" val="208247752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585843"/>
            <a:ext cx="10515600" cy="1325563"/>
          </a:xfrm>
        </p:spPr>
        <p:txBody>
          <a:bodyPr>
            <a:normAutofit fontScale="90000"/>
          </a:bodyPr>
          <a:lstStyle/>
          <a:p>
            <a:r>
              <a:rPr lang="en-US" sz="4000" b="1" dirty="0"/>
              <a:t>When would there be more than one language throughout a document?</a:t>
            </a:r>
            <a:br>
              <a:rPr lang="en-US" b="1" dirty="0"/>
            </a:br>
            <a:endParaRPr lang="en-US" dirty="0"/>
          </a:p>
        </p:txBody>
      </p:sp>
      <p:sp>
        <p:nvSpPr>
          <p:cNvPr id="4" name="Text Placeholder 3"/>
          <p:cNvSpPr>
            <a:spLocks noGrp="1"/>
          </p:cNvSpPr>
          <p:nvPr>
            <p:ph type="body" idx="1"/>
          </p:nvPr>
        </p:nvSpPr>
        <p:spPr>
          <a:xfrm>
            <a:off x="540244" y="2611328"/>
            <a:ext cx="10369495" cy="1077803"/>
          </a:xfrm>
        </p:spPr>
        <p:txBody>
          <a:bodyPr>
            <a:normAutofit fontScale="92500" lnSpcReduction="10000"/>
          </a:bodyPr>
          <a:lstStyle/>
          <a:p>
            <a:endParaRPr lang="en-US" sz="3600" dirty="0"/>
          </a:p>
          <a:p>
            <a:r>
              <a:rPr lang="en-US" sz="3500" dirty="0"/>
              <a:t>Possible Examples: </a:t>
            </a:r>
            <a:endParaRPr lang="en-US" sz="3500" u="sng" dirty="0"/>
          </a:p>
          <a:p>
            <a:endParaRPr lang="en-US" dirty="0"/>
          </a:p>
        </p:txBody>
      </p:sp>
      <p:sp>
        <p:nvSpPr>
          <p:cNvPr id="3" name="Content Placeholder 2"/>
          <p:cNvSpPr>
            <a:spLocks noGrp="1"/>
          </p:cNvSpPr>
          <p:nvPr>
            <p:ph sz="half" idx="2"/>
          </p:nvPr>
        </p:nvSpPr>
        <p:spPr>
          <a:xfrm>
            <a:off x="540244" y="3326525"/>
            <a:ext cx="5157787" cy="3531475"/>
          </a:xfrm>
        </p:spPr>
        <p:txBody>
          <a:bodyPr>
            <a:noAutofit/>
          </a:bodyPr>
          <a:lstStyle/>
          <a:p>
            <a:pPr>
              <a:lnSpc>
                <a:spcPct val="110000"/>
              </a:lnSpc>
              <a:spcBef>
                <a:spcPts val="900"/>
              </a:spcBef>
              <a:spcAft>
                <a:spcPts val="900"/>
              </a:spcAft>
            </a:pPr>
            <a:r>
              <a:rPr lang="en-US" sz="2600" dirty="0"/>
              <a:t>Kana greeted me with a quiet, “</a:t>
            </a:r>
            <a:r>
              <a:rPr lang="en-US" altLang="ja-JP" sz="2600" dirty="0"/>
              <a:t>Ohayō gozaimasu,</a:t>
            </a:r>
            <a:r>
              <a:rPr lang="en-US" sz="2600" dirty="0"/>
              <a:t>” as I walked in the door.</a:t>
            </a:r>
          </a:p>
        </p:txBody>
      </p:sp>
      <p:sp>
        <p:nvSpPr>
          <p:cNvPr id="6" name="Content Placeholder 5"/>
          <p:cNvSpPr>
            <a:spLocks noGrp="1"/>
          </p:cNvSpPr>
          <p:nvPr>
            <p:ph sz="quarter" idx="4"/>
          </p:nvPr>
        </p:nvSpPr>
        <p:spPr>
          <a:xfrm>
            <a:off x="5912070" y="3173412"/>
            <a:ext cx="5927834" cy="3684588"/>
          </a:xfrm>
        </p:spPr>
        <p:txBody>
          <a:bodyPr>
            <a:normAutofit/>
          </a:bodyPr>
          <a:lstStyle/>
          <a:p>
            <a:pPr>
              <a:lnSpc>
                <a:spcPct val="110000"/>
              </a:lnSpc>
              <a:spcBef>
                <a:spcPts val="1200"/>
              </a:spcBef>
              <a:spcAft>
                <a:spcPts val="1200"/>
              </a:spcAft>
            </a:pPr>
            <a:r>
              <a:rPr lang="en-US" sz="2600" b="1" dirty="0"/>
              <a:t>Accessibility: </a:t>
            </a:r>
            <a:r>
              <a:rPr lang="en-US" sz="2600" dirty="0"/>
              <a:t>We offer the following free options to help you understand these materials.</a:t>
            </a:r>
          </a:p>
          <a:p>
            <a:pPr>
              <a:lnSpc>
                <a:spcPct val="110000"/>
              </a:lnSpc>
              <a:spcBef>
                <a:spcPts val="1200"/>
              </a:spcBef>
              <a:spcAft>
                <a:spcPts val="1200"/>
              </a:spcAft>
            </a:pPr>
            <a:r>
              <a:rPr lang="es-US" sz="2600" b="1" dirty="0"/>
              <a:t>Accesibilidad: </a:t>
            </a:r>
            <a:r>
              <a:rPr lang="es-US" sz="2600" dirty="0"/>
              <a:t>Ofrecemos las opciones siguientes gratis para ayudarle a entender estos materiales.</a:t>
            </a:r>
            <a:endParaRPr lang="en-US" sz="2600" dirty="0"/>
          </a:p>
          <a:p>
            <a:pPr marL="0" indent="0">
              <a:buNone/>
            </a:pPr>
            <a:endParaRPr lang="en-US" sz="800" dirty="0"/>
          </a:p>
          <a:p>
            <a:endParaRPr lang="en-US" dirty="0"/>
          </a:p>
        </p:txBody>
      </p:sp>
    </p:spTree>
    <p:extLst>
      <p:ext uri="{BB962C8B-B14F-4D97-AF65-F5344CB8AC3E}">
        <p14:creationId xmlns:p14="http://schemas.microsoft.com/office/powerpoint/2010/main" val="138510667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How to identify foreign languages within a document</a:t>
            </a:r>
          </a:p>
        </p:txBody>
      </p:sp>
      <p:sp>
        <p:nvSpPr>
          <p:cNvPr id="3" name="Content Placeholder 2"/>
          <p:cNvSpPr>
            <a:spLocks noGrp="1"/>
          </p:cNvSpPr>
          <p:nvPr>
            <p:ph idx="1"/>
          </p:nvPr>
        </p:nvSpPr>
        <p:spPr>
          <a:xfrm>
            <a:off x="5927834" y="1825624"/>
            <a:ext cx="5849007" cy="5032376"/>
          </a:xfrm>
        </p:spPr>
        <p:txBody>
          <a:bodyPr>
            <a:normAutofit fontScale="92500" lnSpcReduction="10000"/>
          </a:bodyPr>
          <a:lstStyle/>
          <a:p>
            <a:pPr marL="457200" lvl="0" indent="-457200">
              <a:lnSpc>
                <a:spcPct val="120000"/>
              </a:lnSpc>
              <a:spcBef>
                <a:spcPts val="1200"/>
              </a:spcBef>
              <a:spcAft>
                <a:spcPts val="1200"/>
              </a:spcAft>
              <a:buFont typeface="+mj-lt"/>
              <a:buAutoNum type="arabicPeriod"/>
            </a:pPr>
            <a:r>
              <a:rPr lang="en-US" b="1" dirty="0"/>
              <a:t>Highlight just the foreign words/phrases.</a:t>
            </a:r>
          </a:p>
          <a:p>
            <a:pPr marL="457200" lvl="0" indent="-457200">
              <a:lnSpc>
                <a:spcPct val="120000"/>
              </a:lnSpc>
              <a:spcBef>
                <a:spcPts val="1200"/>
              </a:spcBef>
              <a:spcAft>
                <a:spcPts val="1200"/>
              </a:spcAft>
              <a:buFont typeface="+mj-lt"/>
              <a:buAutoNum type="arabicPeriod"/>
            </a:pPr>
            <a:r>
              <a:rPr lang="en-US" dirty="0"/>
              <a:t>Select the Review tab</a:t>
            </a:r>
          </a:p>
          <a:p>
            <a:pPr marL="457200" lvl="0" indent="-457200">
              <a:lnSpc>
                <a:spcPct val="120000"/>
              </a:lnSpc>
              <a:spcBef>
                <a:spcPts val="1200"/>
              </a:spcBef>
              <a:spcAft>
                <a:spcPts val="1200"/>
              </a:spcAft>
              <a:buFont typeface="+mj-lt"/>
              <a:buAutoNum type="arabicPeriod"/>
            </a:pPr>
            <a:r>
              <a:rPr lang="en-US" dirty="0"/>
              <a:t>Select the Language button (from Proofing group).</a:t>
            </a:r>
          </a:p>
          <a:p>
            <a:pPr marL="457200" lvl="0" indent="-457200">
              <a:lnSpc>
                <a:spcPct val="120000"/>
              </a:lnSpc>
              <a:spcBef>
                <a:spcPts val="1200"/>
              </a:spcBef>
              <a:spcAft>
                <a:spcPts val="1200"/>
              </a:spcAft>
              <a:buFont typeface="+mj-lt"/>
              <a:buAutoNum type="arabicPeriod"/>
            </a:pPr>
            <a:r>
              <a:rPr lang="en-US" dirty="0"/>
              <a:t>Select the Set Proofing Language.</a:t>
            </a:r>
          </a:p>
          <a:p>
            <a:pPr marL="457200" lvl="0" indent="-457200">
              <a:lnSpc>
                <a:spcPct val="120000"/>
              </a:lnSpc>
              <a:spcBef>
                <a:spcPts val="1200"/>
              </a:spcBef>
              <a:spcAft>
                <a:spcPts val="1200"/>
              </a:spcAft>
              <a:buFont typeface="+mj-lt"/>
              <a:buAutoNum type="arabicPeriod"/>
            </a:pPr>
            <a:r>
              <a:rPr lang="en-US" b="1" dirty="0"/>
              <a:t>Select the language for just those words/phrases.</a:t>
            </a:r>
          </a:p>
          <a:p>
            <a:endParaRPr lang="en-US" dirty="0"/>
          </a:p>
        </p:txBody>
      </p:sp>
      <p:sp>
        <p:nvSpPr>
          <p:cNvPr id="4" name="Slide Number Placeholder 3"/>
          <p:cNvSpPr>
            <a:spLocks noGrp="1"/>
          </p:cNvSpPr>
          <p:nvPr>
            <p:ph type="sldNum" sz="quarter" idx="12"/>
          </p:nvPr>
        </p:nvSpPr>
        <p:spPr/>
        <p:txBody>
          <a:bodyPr/>
          <a:lstStyle/>
          <a:p>
            <a:fld id="{6A29E725-4762-403F-A189-98A65781A6E2}" type="slidenum">
              <a:rPr lang="en-US" smtClean="0"/>
              <a:pPr/>
              <a:t>131</a:t>
            </a:fld>
            <a:endParaRPr lang="en-US" dirty="0"/>
          </a:p>
        </p:txBody>
      </p:sp>
      <p:pic>
        <p:nvPicPr>
          <p:cNvPr id="6" name="Picture 2"/>
          <p:cNvPicPr>
            <a:picLocks noChangeAspect="1" noChangeArrowheads="1"/>
          </p:cNvPicPr>
          <p:nvPr/>
        </p:nvPicPr>
        <p:blipFill>
          <a:blip r:embed="rId2" cstate="print"/>
          <a:srcRect l="58297" t="42241" r="3233" b="10991"/>
          <a:stretch>
            <a:fillRect/>
          </a:stretch>
        </p:blipFill>
        <p:spPr bwMode="auto">
          <a:xfrm>
            <a:off x="772511" y="1923393"/>
            <a:ext cx="4950372" cy="4513576"/>
          </a:xfrm>
          <a:prstGeom prst="rect">
            <a:avLst/>
          </a:prstGeom>
          <a:noFill/>
          <a:ln w="15875">
            <a:solidFill>
              <a:schemeClr val="tx1"/>
            </a:solidFill>
            <a:miter lim="800000"/>
            <a:headEnd/>
            <a:tailEnd/>
          </a:ln>
        </p:spPr>
      </p:pic>
      <p:sp>
        <p:nvSpPr>
          <p:cNvPr id="7" name="Rounded Rectangle 6"/>
          <p:cNvSpPr/>
          <p:nvPr/>
        </p:nvSpPr>
        <p:spPr>
          <a:xfrm>
            <a:off x="898634" y="4903076"/>
            <a:ext cx="3389587" cy="20495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7D70DC79-808E-4434-B13C-F6533A6776A4}" type="datetime1">
              <a:rPr lang="en-US" smtClean="0"/>
              <a:pPr/>
              <a:t>12/28/2018</a:t>
            </a:fld>
            <a:endParaRPr lang="en-US" dirty="0"/>
          </a:p>
        </p:txBody>
      </p:sp>
      <p:sp>
        <p:nvSpPr>
          <p:cNvPr id="5" name="Slide Number Placeholder 4"/>
          <p:cNvSpPr>
            <a:spLocks noGrp="1"/>
          </p:cNvSpPr>
          <p:nvPr>
            <p:ph type="sldNum" sz="quarter" idx="12"/>
          </p:nvPr>
        </p:nvSpPr>
        <p:spPr/>
        <p:txBody>
          <a:bodyPr/>
          <a:lstStyle/>
          <a:p>
            <a:fld id="{6A29E725-4762-403F-A189-98A65781A6E2}" type="slidenum">
              <a:rPr lang="en-US" smtClean="0"/>
              <a:pPr/>
              <a:t>132</a:t>
            </a:fld>
            <a:endParaRPr lang="en-US"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766" y="625366"/>
            <a:ext cx="10972800" cy="1143000"/>
          </a:xfrm>
        </p:spPr>
        <p:txBody>
          <a:bodyPr>
            <a:noAutofit/>
          </a:bodyPr>
          <a:lstStyle/>
          <a:p>
            <a:br>
              <a:rPr lang="en-US" sz="4000" b="1" dirty="0"/>
            </a:br>
            <a:br>
              <a:rPr lang="en-US" sz="4000" b="1" dirty="0"/>
            </a:br>
            <a:br>
              <a:rPr lang="en-US" sz="4000" b="1" dirty="0"/>
            </a:br>
            <a:r>
              <a:rPr lang="en-US" sz="4000" b="1" dirty="0"/>
              <a:t>Export documents to PDF while preserving accessibility</a:t>
            </a:r>
            <a:br>
              <a:rPr lang="en-US" sz="4000" b="1" dirty="0"/>
            </a:br>
            <a:br>
              <a:rPr lang="en-US" b="1" dirty="0"/>
            </a:br>
            <a:br>
              <a:rPr lang="en-US" sz="3600" dirty="0"/>
            </a:br>
            <a:br>
              <a:rPr lang="en-US" sz="3600" b="1" dirty="0"/>
            </a:br>
            <a:endParaRPr lang="en-US" sz="3600" dirty="0"/>
          </a:p>
        </p:txBody>
      </p:sp>
      <p:sp>
        <p:nvSpPr>
          <p:cNvPr id="3" name="Content Placeholder 2"/>
          <p:cNvSpPr>
            <a:spLocks noGrp="1"/>
          </p:cNvSpPr>
          <p:nvPr>
            <p:ph idx="1"/>
          </p:nvPr>
        </p:nvSpPr>
        <p:spPr>
          <a:xfrm>
            <a:off x="453698" y="2286000"/>
            <a:ext cx="11265988" cy="4114800"/>
          </a:xfrm>
        </p:spPr>
        <p:txBody>
          <a:bodyPr>
            <a:normAutofit fontScale="55000" lnSpcReduction="20000"/>
          </a:bodyPr>
          <a:lstStyle/>
          <a:p>
            <a:pPr>
              <a:lnSpc>
                <a:spcPct val="130000"/>
              </a:lnSpc>
              <a:spcBef>
                <a:spcPts val="1200"/>
              </a:spcBef>
              <a:spcAft>
                <a:spcPts val="1200"/>
              </a:spcAft>
            </a:pPr>
            <a:r>
              <a:rPr lang="en-US" sz="5100" dirty="0"/>
              <a:t>There are right ways and wrong ways to export documents to PDF. </a:t>
            </a:r>
          </a:p>
          <a:p>
            <a:pPr>
              <a:lnSpc>
                <a:spcPct val="130000"/>
              </a:lnSpc>
              <a:spcBef>
                <a:spcPts val="1200"/>
              </a:spcBef>
              <a:spcAft>
                <a:spcPts val="1200"/>
              </a:spcAft>
            </a:pPr>
            <a:r>
              <a:rPr lang="en-US" sz="5100" dirty="0"/>
              <a:t>In order for an Adobe PDF document to be accessible, it must be a</a:t>
            </a:r>
            <a:r>
              <a:rPr lang="en-US" sz="5100" b="1" dirty="0"/>
              <a:t> tagged PDF</a:t>
            </a:r>
            <a:r>
              <a:rPr lang="en-US" sz="5100" dirty="0"/>
              <a:t>.</a:t>
            </a:r>
          </a:p>
          <a:p>
            <a:pPr>
              <a:lnSpc>
                <a:spcPct val="130000"/>
              </a:lnSpc>
              <a:spcBef>
                <a:spcPts val="1200"/>
              </a:spcBef>
              <a:spcAft>
                <a:spcPts val="1200"/>
              </a:spcAft>
            </a:pPr>
            <a:r>
              <a:rPr lang="en-US" sz="5100" dirty="0"/>
              <a:t>For example, when you convert your accessible Word document to PDF, you’ll tag it with an underlying structure that includes all of the features described in this lesson.    </a:t>
            </a:r>
          </a:p>
          <a:p>
            <a:endParaRPr lang="en-US"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338" y="677917"/>
            <a:ext cx="10972800" cy="1150883"/>
          </a:xfrm>
        </p:spPr>
        <p:txBody>
          <a:bodyPr>
            <a:noAutofit/>
          </a:bodyPr>
          <a:lstStyle/>
          <a:p>
            <a:br>
              <a:rPr lang="en-US" b="1" dirty="0"/>
            </a:br>
            <a:r>
              <a:rPr lang="en-US" b="1" dirty="0"/>
              <a:t>How to export from Word to PDF while preserving accessibility</a:t>
            </a:r>
            <a:br>
              <a:rPr lang="en-US" sz="3600" dirty="0"/>
            </a:br>
            <a:br>
              <a:rPr lang="en-US" sz="3600" b="1" dirty="0"/>
            </a:br>
            <a:endParaRPr lang="en-US" sz="3600" dirty="0"/>
          </a:p>
        </p:txBody>
      </p:sp>
      <p:sp>
        <p:nvSpPr>
          <p:cNvPr id="3" name="Content Placeholder 2"/>
          <p:cNvSpPr>
            <a:spLocks noGrp="1"/>
          </p:cNvSpPr>
          <p:nvPr>
            <p:ph idx="1"/>
          </p:nvPr>
        </p:nvSpPr>
        <p:spPr>
          <a:xfrm>
            <a:off x="539532" y="2144110"/>
            <a:ext cx="11265988" cy="4382814"/>
          </a:xfrm>
        </p:spPr>
        <p:txBody>
          <a:bodyPr>
            <a:normAutofit fontScale="85000" lnSpcReduction="20000"/>
          </a:bodyPr>
          <a:lstStyle/>
          <a:p>
            <a:pPr>
              <a:lnSpc>
                <a:spcPct val="120000"/>
              </a:lnSpc>
              <a:spcBef>
                <a:spcPts val="1200"/>
              </a:spcBef>
              <a:spcAft>
                <a:spcPts val="1200"/>
              </a:spcAft>
            </a:pPr>
            <a:r>
              <a:rPr lang="en-US" dirty="0"/>
              <a:t>The goal is to export to PDF in a way that preserves the accessibility features of the Word document, including: true heading structures, true lists, alternate text,  accessible tables, identified document language, as well as any other content that is important for accessibility. </a:t>
            </a:r>
          </a:p>
          <a:p>
            <a:pPr>
              <a:lnSpc>
                <a:spcPct val="120000"/>
              </a:lnSpc>
              <a:spcBef>
                <a:spcPts val="1200"/>
              </a:spcBef>
              <a:spcAft>
                <a:spcPts val="1200"/>
              </a:spcAft>
            </a:pPr>
            <a:r>
              <a:rPr lang="en-US" dirty="0"/>
              <a:t>The correct method of exporting to PDF will depend on which version of Microsoft Office you are using. </a:t>
            </a:r>
          </a:p>
          <a:p>
            <a:pPr>
              <a:lnSpc>
                <a:spcPct val="120000"/>
              </a:lnSpc>
              <a:spcBef>
                <a:spcPts val="1200"/>
              </a:spcBef>
              <a:spcAft>
                <a:spcPts val="1200"/>
              </a:spcAft>
            </a:pPr>
            <a:r>
              <a:rPr lang="en-US" dirty="0"/>
              <a:t>This lesson shows the steps for exporting from </a:t>
            </a:r>
            <a:r>
              <a:rPr lang="en-US" b="1" dirty="0"/>
              <a:t>Word 2010 </a:t>
            </a:r>
            <a:r>
              <a:rPr lang="en-US" dirty="0"/>
              <a:t>to PDF.  To see the steps for other versions of Word, check out the </a:t>
            </a:r>
            <a:r>
              <a:rPr lang="en-US" dirty="0">
                <a:hlinkClick r:id="rId3"/>
              </a:rPr>
              <a:t>Creating Accessible PDFs from Microsoft Word</a:t>
            </a:r>
            <a:r>
              <a:rPr lang="en-US" dirty="0"/>
              <a:t> tutorials from the </a:t>
            </a:r>
            <a:r>
              <a:rPr lang="en-US" i="1" dirty="0"/>
              <a:t>University of Washington.</a:t>
            </a:r>
            <a:endParaRPr lang="en-US" dirty="0"/>
          </a:p>
          <a:p>
            <a:pPr>
              <a:buNone/>
            </a:pPr>
            <a:endParaRPr lang="en-US" dirty="0"/>
          </a:p>
        </p:txBody>
      </p:sp>
    </p:spTree>
    <p:extLst>
      <p:ext uri="{BB962C8B-B14F-4D97-AF65-F5344CB8AC3E}">
        <p14:creationId xmlns:p14="http://schemas.microsoft.com/office/powerpoint/2010/main" val="332577158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856" y="365125"/>
            <a:ext cx="9270124" cy="1325563"/>
          </a:xfrm>
        </p:spPr>
        <p:txBody>
          <a:bodyPr/>
          <a:lstStyle/>
          <a:p>
            <a:r>
              <a:rPr lang="en-US" b="1" dirty="0"/>
              <a:t>What to avoid when exporting from Word to PDF</a:t>
            </a:r>
          </a:p>
        </p:txBody>
      </p:sp>
      <p:sp>
        <p:nvSpPr>
          <p:cNvPr id="3" name="Content Placeholder 2"/>
          <p:cNvSpPr>
            <a:spLocks noGrp="1"/>
          </p:cNvSpPr>
          <p:nvPr>
            <p:ph idx="1"/>
          </p:nvPr>
        </p:nvSpPr>
        <p:spPr>
          <a:xfrm>
            <a:off x="5990897" y="2238705"/>
            <a:ext cx="5917324" cy="4619295"/>
          </a:xfrm>
        </p:spPr>
        <p:txBody>
          <a:bodyPr>
            <a:normAutofit/>
          </a:bodyPr>
          <a:lstStyle/>
          <a:p>
            <a:pPr marL="514350" indent="-514350">
              <a:lnSpc>
                <a:spcPct val="130000"/>
              </a:lnSpc>
              <a:spcBef>
                <a:spcPts val="1200"/>
              </a:spcBef>
              <a:spcAft>
                <a:spcPts val="1200"/>
              </a:spcAft>
            </a:pPr>
            <a:r>
              <a:rPr lang="en-US" sz="2600" b="1" dirty="0"/>
              <a:t>Do</a:t>
            </a:r>
            <a:r>
              <a:rPr lang="en-US" sz="2600" dirty="0"/>
              <a:t> </a:t>
            </a:r>
            <a:r>
              <a:rPr lang="en-US" sz="2600" b="1" dirty="0"/>
              <a:t>not</a:t>
            </a:r>
            <a:r>
              <a:rPr lang="en-US" sz="2600" dirty="0"/>
              <a:t> - </a:t>
            </a:r>
            <a:r>
              <a:rPr lang="en-US" sz="2600" b="1" dirty="0"/>
              <a:t>Save As PDF </a:t>
            </a:r>
            <a:r>
              <a:rPr lang="en-US" sz="2600" dirty="0"/>
              <a:t>from the File menu.  </a:t>
            </a:r>
          </a:p>
          <a:p>
            <a:pPr marL="514350" indent="-514350">
              <a:lnSpc>
                <a:spcPct val="130000"/>
              </a:lnSpc>
              <a:spcBef>
                <a:spcPts val="1200"/>
              </a:spcBef>
              <a:spcAft>
                <a:spcPts val="1200"/>
              </a:spcAft>
            </a:pPr>
            <a:r>
              <a:rPr lang="en-US" sz="2600" dirty="0"/>
              <a:t> Although you can save a Word document as a PDF with this method, </a:t>
            </a:r>
            <a:r>
              <a:rPr lang="en-US" sz="2600" b="1" dirty="0"/>
              <a:t>this will not preserve the document’s accessibility features</a:t>
            </a:r>
            <a:r>
              <a:rPr lang="en-US" sz="2600" dirty="0"/>
              <a:t>. </a:t>
            </a:r>
          </a:p>
        </p:txBody>
      </p:sp>
      <p:sp>
        <p:nvSpPr>
          <p:cNvPr id="6" name="&quot;No&quot; Symbol 5"/>
          <p:cNvSpPr/>
          <p:nvPr/>
        </p:nvSpPr>
        <p:spPr>
          <a:xfrm>
            <a:off x="10058399" y="441434"/>
            <a:ext cx="1150883" cy="1072055"/>
          </a:xfrm>
          <a:prstGeom prst="noSmoking">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026" name="Picture 2"/>
          <p:cNvPicPr>
            <a:picLocks noChangeAspect="1" noChangeArrowheads="1"/>
          </p:cNvPicPr>
          <p:nvPr/>
        </p:nvPicPr>
        <p:blipFill>
          <a:blip r:embed="rId2" cstate="print"/>
          <a:srcRect l="23384" t="39655" r="37338" b="20043"/>
          <a:stretch>
            <a:fillRect/>
          </a:stretch>
        </p:blipFill>
        <p:spPr bwMode="auto">
          <a:xfrm>
            <a:off x="551795" y="2254469"/>
            <a:ext cx="5285579" cy="4067503"/>
          </a:xfrm>
          <a:prstGeom prst="rect">
            <a:avLst/>
          </a:prstGeom>
          <a:noFill/>
          <a:ln w="9525">
            <a:noFill/>
            <a:miter lim="800000"/>
            <a:headEnd/>
            <a:tailEnd/>
          </a:ln>
        </p:spPr>
      </p:pic>
    </p:spTree>
    <p:extLst>
      <p:ext uri="{BB962C8B-B14F-4D97-AF65-F5344CB8AC3E}">
        <p14:creationId xmlns:p14="http://schemas.microsoft.com/office/powerpoint/2010/main" val="390355565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186" y="236483"/>
            <a:ext cx="10938642" cy="1325563"/>
          </a:xfrm>
        </p:spPr>
        <p:txBody>
          <a:bodyPr>
            <a:normAutofit/>
          </a:bodyPr>
          <a:lstStyle/>
          <a:p>
            <a:r>
              <a:rPr lang="en-US" sz="4000" b="1" dirty="0"/>
              <a:t>The Correct Way to Export from Word to PDF (Steps 1-4):</a:t>
            </a:r>
          </a:p>
        </p:txBody>
      </p:sp>
      <p:sp>
        <p:nvSpPr>
          <p:cNvPr id="3" name="Content Placeholder 2"/>
          <p:cNvSpPr>
            <a:spLocks noGrp="1"/>
          </p:cNvSpPr>
          <p:nvPr>
            <p:ph idx="1"/>
          </p:nvPr>
        </p:nvSpPr>
        <p:spPr>
          <a:xfrm>
            <a:off x="5502166" y="1781502"/>
            <a:ext cx="6463862" cy="4319753"/>
          </a:xfrm>
        </p:spPr>
        <p:txBody>
          <a:bodyPr>
            <a:normAutofit fontScale="92500" lnSpcReduction="20000"/>
          </a:bodyPr>
          <a:lstStyle/>
          <a:p>
            <a:pPr marL="514350" indent="-514350">
              <a:lnSpc>
                <a:spcPct val="130000"/>
              </a:lnSpc>
              <a:spcBef>
                <a:spcPts val="1200"/>
              </a:spcBef>
              <a:spcAft>
                <a:spcPts val="1200"/>
              </a:spcAft>
              <a:buFont typeface="+mj-lt"/>
              <a:buAutoNum type="arabicPeriod"/>
            </a:pPr>
            <a:r>
              <a:rPr lang="en-US" dirty="0"/>
              <a:t>Start with the Word document you’ve made accessible.</a:t>
            </a:r>
          </a:p>
          <a:p>
            <a:pPr marL="514350" indent="-514350">
              <a:lnSpc>
                <a:spcPct val="130000"/>
              </a:lnSpc>
              <a:spcBef>
                <a:spcPts val="1200"/>
              </a:spcBef>
              <a:spcAft>
                <a:spcPts val="1200"/>
              </a:spcAft>
              <a:buFont typeface="+mj-lt"/>
              <a:buAutoNum type="arabicPeriod"/>
            </a:pPr>
            <a:r>
              <a:rPr lang="en-US" dirty="0"/>
              <a:t>Select the </a:t>
            </a:r>
            <a:r>
              <a:rPr lang="en-US" b="1" dirty="0"/>
              <a:t>File tab</a:t>
            </a:r>
            <a:r>
              <a:rPr lang="en-US" dirty="0"/>
              <a:t> </a:t>
            </a:r>
          </a:p>
          <a:p>
            <a:pPr marL="514350" indent="-514350">
              <a:lnSpc>
                <a:spcPct val="130000"/>
              </a:lnSpc>
              <a:spcBef>
                <a:spcPts val="1200"/>
              </a:spcBef>
              <a:spcAft>
                <a:spcPts val="1200"/>
              </a:spcAft>
              <a:buFont typeface="+mj-lt"/>
              <a:buAutoNum type="arabicPeriod"/>
            </a:pPr>
            <a:r>
              <a:rPr lang="en-US" dirty="0"/>
              <a:t>Select </a:t>
            </a:r>
            <a:r>
              <a:rPr lang="en-US" b="1" dirty="0"/>
              <a:t>Save As</a:t>
            </a:r>
            <a:endParaRPr lang="en-US" dirty="0"/>
          </a:p>
          <a:p>
            <a:pPr marL="514350" indent="-514350">
              <a:lnSpc>
                <a:spcPct val="130000"/>
              </a:lnSpc>
              <a:spcBef>
                <a:spcPts val="1200"/>
              </a:spcBef>
              <a:spcAft>
                <a:spcPts val="1200"/>
              </a:spcAft>
              <a:buFont typeface="+mj-lt"/>
              <a:buAutoNum type="arabicPeriod"/>
            </a:pPr>
            <a:r>
              <a:rPr lang="en-US" dirty="0"/>
              <a:t> Select </a:t>
            </a:r>
            <a:r>
              <a:rPr lang="en-US" b="1" dirty="0"/>
              <a:t>PDF</a:t>
            </a:r>
            <a:r>
              <a:rPr lang="en-US" dirty="0"/>
              <a:t> (instead of Word Document) from the choices provided in the dropdown box.</a:t>
            </a:r>
          </a:p>
          <a:p>
            <a:endParaRPr lang="en-US" dirty="0"/>
          </a:p>
          <a:p>
            <a:endParaRPr lang="en-US" dirty="0"/>
          </a:p>
        </p:txBody>
      </p:sp>
      <p:pic>
        <p:nvPicPr>
          <p:cNvPr id="5124" name="Picture 4"/>
          <p:cNvPicPr>
            <a:picLocks noChangeAspect="1" noChangeArrowheads="1"/>
          </p:cNvPicPr>
          <p:nvPr/>
        </p:nvPicPr>
        <p:blipFill>
          <a:blip r:embed="rId2" cstate="print"/>
          <a:srcRect l="24515" t="35668" r="42834" b="20582"/>
          <a:stretch>
            <a:fillRect/>
          </a:stretch>
        </p:blipFill>
        <p:spPr bwMode="auto">
          <a:xfrm>
            <a:off x="567561" y="1613783"/>
            <a:ext cx="4918839" cy="4943189"/>
          </a:xfrm>
          <a:prstGeom prst="rect">
            <a:avLst/>
          </a:prstGeom>
          <a:noFill/>
          <a:ln w="9525">
            <a:noFill/>
            <a:miter lim="800000"/>
            <a:headEnd/>
            <a:tailEnd/>
          </a:ln>
        </p:spPr>
      </p:pic>
      <p:sp>
        <p:nvSpPr>
          <p:cNvPr id="5" name="Rounded Rectangle 4"/>
          <p:cNvSpPr/>
          <p:nvPr/>
        </p:nvSpPr>
        <p:spPr>
          <a:xfrm>
            <a:off x="2017987" y="6164317"/>
            <a:ext cx="3153104" cy="25224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909146" y="3105807"/>
            <a:ext cx="2338551" cy="45720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93227" y="2049517"/>
            <a:ext cx="662152" cy="63062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1481959" y="2632842"/>
            <a:ext cx="173420" cy="42566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776249" y="3557753"/>
            <a:ext cx="257503" cy="257503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638892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662" y="362607"/>
            <a:ext cx="10972800" cy="1143000"/>
          </a:xfrm>
        </p:spPr>
        <p:txBody>
          <a:bodyPr>
            <a:noAutofit/>
          </a:bodyPr>
          <a:lstStyle/>
          <a:p>
            <a:r>
              <a:rPr lang="en-US" b="1" dirty="0"/>
              <a:t>How to Export from Word to PDF (Steps 5-6):</a:t>
            </a:r>
          </a:p>
        </p:txBody>
      </p:sp>
      <p:sp>
        <p:nvSpPr>
          <p:cNvPr id="3" name="Content Placeholder 2"/>
          <p:cNvSpPr>
            <a:spLocks noGrp="1"/>
          </p:cNvSpPr>
          <p:nvPr>
            <p:ph idx="1"/>
          </p:nvPr>
        </p:nvSpPr>
        <p:spPr>
          <a:xfrm>
            <a:off x="7204841" y="2661745"/>
            <a:ext cx="4713890" cy="2493579"/>
          </a:xfrm>
        </p:spPr>
        <p:txBody>
          <a:bodyPr>
            <a:normAutofit/>
          </a:bodyPr>
          <a:lstStyle/>
          <a:p>
            <a:pPr marL="514350" indent="-514350">
              <a:lnSpc>
                <a:spcPct val="110000"/>
              </a:lnSpc>
              <a:spcBef>
                <a:spcPts val="1200"/>
              </a:spcBef>
              <a:spcAft>
                <a:spcPts val="1200"/>
              </a:spcAft>
              <a:buFont typeface="+mj-lt"/>
              <a:buAutoNum type="arabicPeriod" startAt="5"/>
            </a:pPr>
            <a:r>
              <a:rPr lang="en-US" sz="2600" dirty="0"/>
              <a:t>Before saving, select </a:t>
            </a:r>
            <a:r>
              <a:rPr lang="en-US" sz="2600" b="1" dirty="0"/>
              <a:t>Options </a:t>
            </a:r>
          </a:p>
          <a:p>
            <a:pPr marL="514350" indent="-514350">
              <a:lnSpc>
                <a:spcPct val="110000"/>
              </a:lnSpc>
              <a:spcBef>
                <a:spcPts val="1200"/>
              </a:spcBef>
              <a:spcAft>
                <a:spcPts val="1200"/>
              </a:spcAft>
              <a:buFont typeface="+mj-lt"/>
              <a:buAutoNum type="arabicPeriod" startAt="5"/>
            </a:pPr>
            <a:r>
              <a:rPr lang="en-US" sz="2600" dirty="0"/>
              <a:t>Double check that the box - </a:t>
            </a:r>
            <a:r>
              <a:rPr lang="en-US" sz="2600" b="1" dirty="0"/>
              <a:t>Document structure tags for accessibility </a:t>
            </a:r>
            <a:r>
              <a:rPr lang="en-US" sz="2600" dirty="0"/>
              <a:t>is checked.</a:t>
            </a:r>
          </a:p>
          <a:p>
            <a:pPr>
              <a:buNone/>
            </a:pPr>
            <a:endParaRPr lang="en-US" dirty="0"/>
          </a:p>
        </p:txBody>
      </p:sp>
      <p:pic>
        <p:nvPicPr>
          <p:cNvPr id="4098" name="Picture 2"/>
          <p:cNvPicPr>
            <a:picLocks noChangeAspect="1" noChangeArrowheads="1"/>
          </p:cNvPicPr>
          <p:nvPr/>
        </p:nvPicPr>
        <p:blipFill>
          <a:blip r:embed="rId2" cstate="print"/>
          <a:srcRect l="49489" t="54310" r="11312" b="17241"/>
          <a:stretch>
            <a:fillRect/>
          </a:stretch>
        </p:blipFill>
        <p:spPr bwMode="auto">
          <a:xfrm>
            <a:off x="630621" y="2222938"/>
            <a:ext cx="6401164" cy="34841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ounded Rectangle 9"/>
          <p:cNvSpPr/>
          <p:nvPr/>
        </p:nvSpPr>
        <p:spPr>
          <a:xfrm>
            <a:off x="804041" y="3815255"/>
            <a:ext cx="1749973" cy="3941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2832537" y="2864069"/>
            <a:ext cx="3678621" cy="3941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Arrow Connector 6"/>
          <p:cNvCxnSpPr/>
          <p:nvPr/>
        </p:nvCxnSpPr>
        <p:spPr>
          <a:xfrm flipV="1">
            <a:off x="2317531" y="3216166"/>
            <a:ext cx="472966" cy="61485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20320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434" y="554312"/>
            <a:ext cx="10515600" cy="1325563"/>
          </a:xfrm>
        </p:spPr>
        <p:txBody>
          <a:bodyPr>
            <a:normAutofit fontScale="90000"/>
          </a:bodyPr>
          <a:lstStyle/>
          <a:p>
            <a:br>
              <a:rPr lang="en-US" sz="4000" b="1" dirty="0"/>
            </a:br>
            <a:r>
              <a:rPr lang="en-US" sz="4000" b="1" dirty="0"/>
              <a:t>Are all accessibility features preserved during the export to PDF, if done properly?</a:t>
            </a:r>
            <a:br>
              <a:rPr lang="en-US" b="1" dirty="0"/>
            </a:br>
            <a:endParaRPr lang="en-US" dirty="0"/>
          </a:p>
        </p:txBody>
      </p:sp>
      <p:sp>
        <p:nvSpPr>
          <p:cNvPr id="3" name="Content Placeholder 2"/>
          <p:cNvSpPr>
            <a:spLocks noGrp="1"/>
          </p:cNvSpPr>
          <p:nvPr>
            <p:ph idx="1"/>
          </p:nvPr>
        </p:nvSpPr>
        <p:spPr>
          <a:xfrm>
            <a:off x="508000" y="2207172"/>
            <a:ext cx="11176000" cy="4335518"/>
          </a:xfrm>
        </p:spPr>
        <p:txBody>
          <a:bodyPr>
            <a:normAutofit/>
          </a:bodyPr>
          <a:lstStyle/>
          <a:p>
            <a:pPr>
              <a:lnSpc>
                <a:spcPct val="110000"/>
              </a:lnSpc>
              <a:spcBef>
                <a:spcPts val="1200"/>
              </a:spcBef>
              <a:spcAft>
                <a:spcPts val="1200"/>
              </a:spcAft>
            </a:pPr>
            <a:r>
              <a:rPr lang="en-US" dirty="0"/>
              <a:t>It is always best to start with a document you’ve already made accessible, then export to a tagged PDF, so </a:t>
            </a:r>
            <a:r>
              <a:rPr lang="en-US" b="1" dirty="0"/>
              <a:t>at least most </a:t>
            </a:r>
            <a:r>
              <a:rPr lang="en-US" dirty="0"/>
              <a:t>of the original document’s accessibility features stay intact when exported.  </a:t>
            </a:r>
          </a:p>
          <a:p>
            <a:pPr>
              <a:lnSpc>
                <a:spcPct val="110000"/>
              </a:lnSpc>
              <a:spcBef>
                <a:spcPts val="1200"/>
              </a:spcBef>
              <a:spcAft>
                <a:spcPts val="1200"/>
              </a:spcAft>
            </a:pPr>
            <a:r>
              <a:rPr lang="en-US" dirty="0"/>
              <a:t>However, </a:t>
            </a:r>
            <a:r>
              <a:rPr lang="en-US" b="1" dirty="0"/>
              <a:t>if certain accessibility features do not survive the export </a:t>
            </a:r>
            <a:r>
              <a:rPr lang="en-US" dirty="0"/>
              <a:t>to PDF, accessibility features can be added back into the PDF, using Adobe Acrobat Pro.</a:t>
            </a:r>
          </a:p>
          <a:p>
            <a:pPr>
              <a:buNone/>
            </a:pPr>
            <a:endParaRPr lang="en-US" sz="3100"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396200682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434" y="554312"/>
            <a:ext cx="10515600" cy="1325563"/>
          </a:xfrm>
        </p:spPr>
        <p:txBody>
          <a:bodyPr>
            <a:normAutofit fontScale="90000"/>
          </a:bodyPr>
          <a:lstStyle/>
          <a:p>
            <a:br>
              <a:rPr lang="en-US" sz="4000" b="1" dirty="0"/>
            </a:br>
            <a:r>
              <a:rPr lang="en-US" sz="4000" b="1" dirty="0"/>
              <a:t>What to do if an accessibility feature was not preserved during the export to PDF? </a:t>
            </a:r>
            <a:br>
              <a:rPr lang="en-US" b="1" dirty="0"/>
            </a:br>
            <a:endParaRPr lang="en-US" dirty="0"/>
          </a:p>
        </p:txBody>
      </p:sp>
      <p:sp>
        <p:nvSpPr>
          <p:cNvPr id="3" name="Content Placeholder 2"/>
          <p:cNvSpPr>
            <a:spLocks noGrp="1"/>
          </p:cNvSpPr>
          <p:nvPr>
            <p:ph idx="1"/>
          </p:nvPr>
        </p:nvSpPr>
        <p:spPr>
          <a:xfrm>
            <a:off x="508000" y="2317529"/>
            <a:ext cx="11176000" cy="4288221"/>
          </a:xfrm>
        </p:spPr>
        <p:txBody>
          <a:bodyPr>
            <a:normAutofit/>
          </a:bodyPr>
          <a:lstStyle/>
          <a:p>
            <a:pPr>
              <a:lnSpc>
                <a:spcPct val="110000"/>
              </a:lnSpc>
              <a:spcBef>
                <a:spcPts val="1200"/>
              </a:spcBef>
              <a:spcAft>
                <a:spcPts val="1200"/>
              </a:spcAft>
            </a:pPr>
            <a:r>
              <a:rPr lang="en-US" dirty="0"/>
              <a:t>In Microsoft </a:t>
            </a:r>
            <a:r>
              <a:rPr lang="en-US" b="1" dirty="0"/>
              <a:t>Word 2010 version</a:t>
            </a:r>
            <a:r>
              <a:rPr lang="en-US" dirty="0"/>
              <a:t>, for example, </a:t>
            </a:r>
            <a:r>
              <a:rPr lang="en-US" b="1" dirty="0"/>
              <a:t>identified document language settings do not survive </a:t>
            </a:r>
            <a:r>
              <a:rPr lang="en-US" dirty="0"/>
              <a:t>when exported from Word to PDF. </a:t>
            </a:r>
          </a:p>
          <a:p>
            <a:pPr>
              <a:lnSpc>
                <a:spcPct val="110000"/>
              </a:lnSpc>
              <a:spcBef>
                <a:spcPts val="1200"/>
              </a:spcBef>
              <a:spcAft>
                <a:spcPts val="1200"/>
              </a:spcAft>
            </a:pPr>
            <a:r>
              <a:rPr lang="en-US" dirty="0"/>
              <a:t>In this case, you would need to add this accessibility feature back into the PDF using Adobe Acrobat Pro (if that accessibility feature is necessary).</a:t>
            </a:r>
          </a:p>
          <a:p>
            <a:pPr>
              <a:buNone/>
            </a:pPr>
            <a:endParaRPr lang="en-US" sz="3100"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3962006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597" y="299890"/>
            <a:ext cx="9602877" cy="1450081"/>
          </a:xfrm>
        </p:spPr>
        <p:txBody>
          <a:bodyPr>
            <a:noAutofit/>
          </a:bodyPr>
          <a:lstStyle/>
          <a:p>
            <a:r>
              <a:rPr lang="en-US" b="1" dirty="0"/>
              <a:t>What font size do I use on documents?</a:t>
            </a:r>
          </a:p>
        </p:txBody>
      </p:sp>
      <p:sp>
        <p:nvSpPr>
          <p:cNvPr id="3" name="Content Placeholder 2"/>
          <p:cNvSpPr>
            <a:spLocks noGrp="1"/>
          </p:cNvSpPr>
          <p:nvPr>
            <p:ph idx="1"/>
          </p:nvPr>
        </p:nvSpPr>
        <p:spPr>
          <a:xfrm>
            <a:off x="4981904" y="2222938"/>
            <a:ext cx="6684579" cy="3279228"/>
          </a:xfrm>
        </p:spPr>
        <p:txBody>
          <a:bodyPr>
            <a:normAutofit fontScale="32500" lnSpcReduction="20000"/>
          </a:bodyPr>
          <a:lstStyle/>
          <a:p>
            <a:pPr>
              <a:lnSpc>
                <a:spcPct val="130000"/>
              </a:lnSpc>
              <a:spcBef>
                <a:spcPts val="1200"/>
              </a:spcBef>
              <a:spcAft>
                <a:spcPts val="1200"/>
              </a:spcAft>
            </a:pPr>
            <a:r>
              <a:rPr lang="en-US" sz="8000" dirty="0"/>
              <a:t>Keep average print, font size between 12-16 </a:t>
            </a:r>
          </a:p>
          <a:p>
            <a:pPr>
              <a:lnSpc>
                <a:spcPct val="130000"/>
              </a:lnSpc>
              <a:spcBef>
                <a:spcPts val="1200"/>
              </a:spcBef>
              <a:spcAft>
                <a:spcPts val="1200"/>
              </a:spcAft>
            </a:pPr>
            <a:r>
              <a:rPr lang="en-US" sz="8000" dirty="0"/>
              <a:t>Keep large print, font size between 16-18</a:t>
            </a:r>
          </a:p>
          <a:p>
            <a:pPr>
              <a:lnSpc>
                <a:spcPct val="130000"/>
              </a:lnSpc>
              <a:spcBef>
                <a:spcPts val="1200"/>
              </a:spcBef>
              <a:spcAft>
                <a:spcPts val="1200"/>
              </a:spcAft>
            </a:pPr>
            <a:r>
              <a:rPr lang="en-US" sz="8000" dirty="0"/>
              <a:t>Not all font sizes are equal (for example, a 16 point font may be fine in Arial, but will appear too small in Calibri).</a:t>
            </a:r>
          </a:p>
          <a:p>
            <a:pPr>
              <a:lnSpc>
                <a:spcPct val="170000"/>
              </a:lnSpc>
              <a:spcBef>
                <a:spcPts val="0"/>
              </a:spcBef>
              <a:buNone/>
            </a:pPr>
            <a:endParaRPr lang="en-US" sz="4400" dirty="0"/>
          </a:p>
          <a:p>
            <a:pPr>
              <a:lnSpc>
                <a:spcPct val="150000"/>
              </a:lnSpc>
              <a:spcBef>
                <a:spcPts val="0"/>
              </a:spcBef>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96BC9272-E7ED-4E44-859D-CB4CF3803B1B}"/>
              </a:ext>
            </a:extLst>
          </p:cNvPr>
          <p:cNvSpPr>
            <a:spLocks noGrp="1"/>
          </p:cNvSpPr>
          <p:nvPr>
            <p:ph type="sldNum" sz="quarter" idx="12"/>
          </p:nvPr>
        </p:nvSpPr>
        <p:spPr/>
        <p:txBody>
          <a:bodyPr/>
          <a:lstStyle/>
          <a:p>
            <a:fld id="{6A29E725-4762-403F-A189-98A65781A6E2}" type="slidenum">
              <a:rPr lang="en-US" smtClean="0"/>
              <a:pPr/>
              <a:t>14</a:t>
            </a:fld>
            <a:endParaRPr lang="en-US" dirty="0"/>
          </a:p>
        </p:txBody>
      </p:sp>
      <p:pic>
        <p:nvPicPr>
          <p:cNvPr id="303106" name="Picture 2" descr="Measure, Centimeters, Meter, Measurement, Slimming"/>
          <p:cNvPicPr>
            <a:picLocks noChangeAspect="1" noChangeArrowheads="1"/>
          </p:cNvPicPr>
          <p:nvPr/>
        </p:nvPicPr>
        <p:blipFill>
          <a:blip r:embed="rId3" cstate="print"/>
          <a:srcRect l="3237" t="3823" r="10807" b="8645"/>
          <a:stretch>
            <a:fillRect/>
          </a:stretch>
        </p:blipFill>
        <p:spPr bwMode="auto">
          <a:xfrm>
            <a:off x="804041" y="2349062"/>
            <a:ext cx="3767959" cy="2554014"/>
          </a:xfrm>
          <a:prstGeom prst="rect">
            <a:avLst/>
          </a:prstGeom>
          <a:noFill/>
        </p:spPr>
      </p:pic>
    </p:spTree>
    <p:extLst>
      <p:ext uri="{BB962C8B-B14F-4D97-AF65-F5344CB8AC3E}">
        <p14:creationId xmlns:p14="http://schemas.microsoft.com/office/powerpoint/2010/main" val="96670893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9718"/>
            <a:ext cx="10515600" cy="1325563"/>
          </a:xfrm>
        </p:spPr>
        <p:txBody>
          <a:bodyPr>
            <a:normAutofit fontScale="90000"/>
          </a:bodyPr>
          <a:lstStyle/>
          <a:p>
            <a:br>
              <a:rPr lang="en-US" b="1" dirty="0"/>
            </a:br>
            <a:r>
              <a:rPr lang="en-US" b="1" dirty="0"/>
              <a:t>How to add accessibility features directly to PDF in Adobe Acrobat Pro?</a:t>
            </a:r>
            <a:br>
              <a:rPr lang="en-US" b="1" dirty="0"/>
            </a:br>
            <a:endParaRPr lang="en-US" dirty="0"/>
          </a:p>
        </p:txBody>
      </p:sp>
      <p:sp>
        <p:nvSpPr>
          <p:cNvPr id="3" name="Content Placeholder 2"/>
          <p:cNvSpPr>
            <a:spLocks noGrp="1"/>
          </p:cNvSpPr>
          <p:nvPr>
            <p:ph idx="1"/>
          </p:nvPr>
        </p:nvSpPr>
        <p:spPr>
          <a:xfrm>
            <a:off x="539531" y="2175641"/>
            <a:ext cx="11176000" cy="4162095"/>
          </a:xfrm>
        </p:spPr>
        <p:txBody>
          <a:bodyPr>
            <a:normAutofit/>
          </a:bodyPr>
          <a:lstStyle/>
          <a:p>
            <a:pPr>
              <a:lnSpc>
                <a:spcPct val="110000"/>
              </a:lnSpc>
              <a:spcBef>
                <a:spcPts val="1200"/>
              </a:spcBef>
              <a:spcAft>
                <a:spcPts val="1200"/>
              </a:spcAft>
            </a:pPr>
            <a:r>
              <a:rPr lang="en-US" sz="2600" dirty="0"/>
              <a:t>Did you have any accessibility features that did not survive when exported to PDF?</a:t>
            </a:r>
          </a:p>
          <a:p>
            <a:pPr>
              <a:lnSpc>
                <a:spcPct val="110000"/>
              </a:lnSpc>
              <a:spcBef>
                <a:spcPts val="1200"/>
              </a:spcBef>
              <a:spcAft>
                <a:spcPts val="1200"/>
              </a:spcAft>
            </a:pPr>
            <a:r>
              <a:rPr lang="en-US" sz="2600" dirty="0"/>
              <a:t>Here is a helpful website on </a:t>
            </a:r>
            <a:r>
              <a:rPr lang="en-US" sz="2600" u="sng" dirty="0">
                <a:hlinkClick r:id="rId2"/>
              </a:rPr>
              <a:t>Fixing Inaccessible PDFs Using Acrobat Pro</a:t>
            </a:r>
            <a:r>
              <a:rPr lang="en-US" sz="2600" dirty="0">
                <a:hlinkClick r:id="rId2"/>
              </a:rPr>
              <a:t> </a:t>
            </a:r>
            <a:r>
              <a:rPr lang="en-US" sz="2600" dirty="0"/>
              <a:t>from the </a:t>
            </a:r>
            <a:r>
              <a:rPr lang="en-US" sz="2600" i="1" dirty="0"/>
              <a:t>University of Washington</a:t>
            </a:r>
            <a:r>
              <a:rPr lang="en-US" sz="2600" dirty="0"/>
              <a:t>. </a:t>
            </a:r>
          </a:p>
          <a:p>
            <a:pPr>
              <a:lnSpc>
                <a:spcPct val="110000"/>
              </a:lnSpc>
              <a:spcBef>
                <a:spcPts val="1200"/>
              </a:spcBef>
              <a:spcAft>
                <a:spcPts val="1200"/>
              </a:spcAft>
            </a:pPr>
            <a:r>
              <a:rPr lang="en-US" sz="2600" dirty="0"/>
              <a:t>If you don’t have access to Adobe Acrobat Pro software, ask someone in your department for assistance.</a:t>
            </a:r>
          </a:p>
          <a:p>
            <a:pPr>
              <a:lnSpc>
                <a:spcPct val="110000"/>
              </a:lnSpc>
              <a:spcBef>
                <a:spcPts val="1800"/>
              </a:spcBef>
              <a:spcAft>
                <a:spcPts val="1800"/>
              </a:spcAft>
            </a:pPr>
            <a:endParaRPr lang="en-US" dirty="0"/>
          </a:p>
          <a:p>
            <a:pPr>
              <a:buNone/>
            </a:pPr>
            <a:endParaRPr lang="en-US" dirty="0"/>
          </a:p>
        </p:txBody>
      </p:sp>
    </p:spTree>
    <p:extLst>
      <p:ext uri="{BB962C8B-B14F-4D97-AF65-F5344CB8AC3E}">
        <p14:creationId xmlns:p14="http://schemas.microsoft.com/office/powerpoint/2010/main" val="254288910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Recap of Accessibility Tools Used in Word</a:t>
            </a:r>
          </a:p>
        </p:txBody>
      </p:sp>
      <p:sp>
        <p:nvSpPr>
          <p:cNvPr id="3" name="Content Placeholder 2"/>
          <p:cNvSpPr>
            <a:spLocks noGrp="1"/>
          </p:cNvSpPr>
          <p:nvPr>
            <p:ph sz="half" idx="1"/>
          </p:nvPr>
        </p:nvSpPr>
        <p:spPr>
          <a:xfrm>
            <a:off x="853966" y="1904452"/>
            <a:ext cx="5181600" cy="4351338"/>
          </a:xfrm>
        </p:spPr>
        <p:txBody>
          <a:bodyPr>
            <a:normAutofit fontScale="92500"/>
          </a:bodyPr>
          <a:lstStyle/>
          <a:p>
            <a:pPr marL="971550" lvl="1" indent="-514350">
              <a:lnSpc>
                <a:spcPct val="160000"/>
              </a:lnSpc>
              <a:spcBef>
                <a:spcPts val="600"/>
              </a:spcBef>
              <a:spcAft>
                <a:spcPts val="600"/>
              </a:spcAft>
              <a:buFont typeface="Wingdings" pitchFamily="2" charset="2"/>
              <a:buChar char="q"/>
            </a:pPr>
            <a:r>
              <a:rPr lang="en-US" sz="3100" dirty="0"/>
              <a:t>True headings</a:t>
            </a:r>
          </a:p>
          <a:p>
            <a:pPr marL="971550" lvl="1" indent="-514350">
              <a:lnSpc>
                <a:spcPct val="160000"/>
              </a:lnSpc>
              <a:spcBef>
                <a:spcPts val="600"/>
              </a:spcBef>
              <a:spcAft>
                <a:spcPts val="600"/>
              </a:spcAft>
              <a:buFont typeface="Wingdings" pitchFamily="2" charset="2"/>
              <a:buChar char="q"/>
            </a:pPr>
            <a:r>
              <a:rPr lang="en-US" sz="3100" dirty="0"/>
              <a:t>True lists</a:t>
            </a:r>
          </a:p>
          <a:p>
            <a:pPr marL="971550" lvl="1" indent="-514350">
              <a:lnSpc>
                <a:spcPct val="160000"/>
              </a:lnSpc>
              <a:spcBef>
                <a:spcPts val="600"/>
              </a:spcBef>
              <a:spcAft>
                <a:spcPts val="600"/>
              </a:spcAft>
              <a:buFont typeface="Wingdings" pitchFamily="2" charset="2"/>
              <a:buChar char="q"/>
            </a:pPr>
            <a:r>
              <a:rPr lang="en-US" sz="3100" dirty="0"/>
              <a:t>Page numbers</a:t>
            </a:r>
          </a:p>
          <a:p>
            <a:pPr marL="971550" lvl="1" indent="-514350">
              <a:lnSpc>
                <a:spcPct val="160000"/>
              </a:lnSpc>
              <a:spcBef>
                <a:spcPts val="600"/>
              </a:spcBef>
              <a:spcAft>
                <a:spcPts val="600"/>
              </a:spcAft>
              <a:buFont typeface="Wingdings" pitchFamily="2" charset="2"/>
              <a:buChar char="q"/>
            </a:pPr>
            <a:r>
              <a:rPr lang="en-US" sz="3100" dirty="0"/>
              <a:t>Alternate text</a:t>
            </a:r>
          </a:p>
          <a:p>
            <a:endParaRPr lang="en-US" dirty="0"/>
          </a:p>
        </p:txBody>
      </p:sp>
      <p:sp>
        <p:nvSpPr>
          <p:cNvPr id="5" name="Content Placeholder 4"/>
          <p:cNvSpPr>
            <a:spLocks noGrp="1"/>
          </p:cNvSpPr>
          <p:nvPr>
            <p:ph sz="half" idx="2"/>
          </p:nvPr>
        </p:nvSpPr>
        <p:spPr>
          <a:xfrm>
            <a:off x="5502165" y="1825625"/>
            <a:ext cx="6132787" cy="4351338"/>
          </a:xfrm>
        </p:spPr>
        <p:txBody>
          <a:bodyPr>
            <a:normAutofit fontScale="92500"/>
          </a:bodyPr>
          <a:lstStyle/>
          <a:p>
            <a:pPr marL="971550" lvl="1" indent="-514350">
              <a:lnSpc>
                <a:spcPct val="160000"/>
              </a:lnSpc>
              <a:spcBef>
                <a:spcPts val="600"/>
              </a:spcBef>
              <a:spcAft>
                <a:spcPts val="600"/>
              </a:spcAft>
              <a:buFont typeface="Wingdings" pitchFamily="2" charset="2"/>
              <a:buChar char="q"/>
            </a:pPr>
            <a:r>
              <a:rPr lang="en-US" sz="3100" dirty="0"/>
              <a:t>Descriptive hyperlinks</a:t>
            </a:r>
          </a:p>
          <a:p>
            <a:pPr marL="971550" lvl="1" indent="-514350">
              <a:lnSpc>
                <a:spcPct val="160000"/>
              </a:lnSpc>
              <a:spcBef>
                <a:spcPts val="600"/>
              </a:spcBef>
              <a:spcAft>
                <a:spcPts val="600"/>
              </a:spcAft>
              <a:buFont typeface="Wingdings" pitchFamily="2" charset="2"/>
              <a:buChar char="q"/>
            </a:pPr>
            <a:r>
              <a:rPr lang="en-US" sz="3100" dirty="0"/>
              <a:t>Accessible tables</a:t>
            </a:r>
          </a:p>
          <a:p>
            <a:pPr marL="971550" lvl="1" indent="-514350">
              <a:lnSpc>
                <a:spcPct val="160000"/>
              </a:lnSpc>
              <a:spcBef>
                <a:spcPts val="600"/>
              </a:spcBef>
              <a:spcAft>
                <a:spcPts val="600"/>
              </a:spcAft>
              <a:buFont typeface="Wingdings" pitchFamily="2" charset="2"/>
              <a:buChar char="q"/>
            </a:pPr>
            <a:r>
              <a:rPr lang="en-US" sz="3100" dirty="0"/>
              <a:t>Identified document language</a:t>
            </a:r>
          </a:p>
          <a:p>
            <a:pPr lvl="1">
              <a:lnSpc>
                <a:spcPct val="150000"/>
              </a:lnSpc>
              <a:spcBef>
                <a:spcPts val="0"/>
              </a:spcBef>
              <a:buFont typeface="Wingdings" pitchFamily="2" charset="2"/>
              <a:buChar char="q"/>
              <a:defRPr/>
            </a:pPr>
            <a:r>
              <a:rPr lang="en-US" sz="3200" dirty="0"/>
              <a:t>  Exporting to PDF with  accessibility  features persevered</a:t>
            </a:r>
          </a:p>
          <a:p>
            <a:pPr>
              <a:buNone/>
            </a:pPr>
            <a:endParaRPr lang="en-US" dirty="0"/>
          </a:p>
        </p:txBody>
      </p:sp>
      <p:sp>
        <p:nvSpPr>
          <p:cNvPr id="4" name="Slide Number Placeholder 3"/>
          <p:cNvSpPr>
            <a:spLocks noGrp="1"/>
          </p:cNvSpPr>
          <p:nvPr>
            <p:ph type="sldNum" sz="quarter" idx="12"/>
          </p:nvPr>
        </p:nvSpPr>
        <p:spPr/>
        <p:txBody>
          <a:bodyPr/>
          <a:lstStyle/>
          <a:p>
            <a:fld id="{7D390B86-BFAD-486C-88D7-4C2F923AC000}" type="slidenum">
              <a:rPr lang="en-US" smtClean="0"/>
              <a:pPr/>
              <a:t>141</a:t>
            </a:fld>
            <a:endParaRPr lang="en-US" dirty="0"/>
          </a:p>
        </p:txBody>
      </p:sp>
      <p:pic>
        <p:nvPicPr>
          <p:cNvPr id="15" name="Picture 2" descr="Check, Check Mark, Red, Mark, Tick, Symbol, Choice"/>
          <p:cNvPicPr>
            <a:picLocks noChangeAspect="1" noChangeArrowheads="1"/>
          </p:cNvPicPr>
          <p:nvPr/>
        </p:nvPicPr>
        <p:blipFill>
          <a:blip r:embed="rId2" cstate="print"/>
          <a:srcRect/>
          <a:stretch>
            <a:fillRect/>
          </a:stretch>
        </p:blipFill>
        <p:spPr bwMode="auto">
          <a:xfrm>
            <a:off x="1495645" y="2081049"/>
            <a:ext cx="276291" cy="287886"/>
          </a:xfrm>
          <a:prstGeom prst="rect">
            <a:avLst/>
          </a:prstGeom>
          <a:noFill/>
        </p:spPr>
      </p:pic>
      <p:pic>
        <p:nvPicPr>
          <p:cNvPr id="16" name="Picture 2" descr="Check, Check Mark, Red, Mark, Tick, Symbol, Choice"/>
          <p:cNvPicPr>
            <a:picLocks noChangeAspect="1" noChangeArrowheads="1"/>
          </p:cNvPicPr>
          <p:nvPr/>
        </p:nvPicPr>
        <p:blipFill>
          <a:blip r:embed="rId2" cstate="print"/>
          <a:srcRect/>
          <a:stretch>
            <a:fillRect/>
          </a:stretch>
        </p:blipFill>
        <p:spPr bwMode="auto">
          <a:xfrm>
            <a:off x="1474624" y="2927132"/>
            <a:ext cx="276291" cy="287886"/>
          </a:xfrm>
          <a:prstGeom prst="rect">
            <a:avLst/>
          </a:prstGeom>
          <a:noFill/>
        </p:spPr>
      </p:pic>
      <p:pic>
        <p:nvPicPr>
          <p:cNvPr id="17" name="Picture 2" descr="Check, Check Mark, Red, Mark, Tick, Symbol, Choice"/>
          <p:cNvPicPr>
            <a:picLocks noChangeAspect="1" noChangeArrowheads="1"/>
          </p:cNvPicPr>
          <p:nvPr/>
        </p:nvPicPr>
        <p:blipFill>
          <a:blip r:embed="rId2" cstate="print"/>
          <a:srcRect/>
          <a:stretch>
            <a:fillRect/>
          </a:stretch>
        </p:blipFill>
        <p:spPr bwMode="auto">
          <a:xfrm>
            <a:off x="1464113" y="3815256"/>
            <a:ext cx="276291" cy="287886"/>
          </a:xfrm>
          <a:prstGeom prst="rect">
            <a:avLst/>
          </a:prstGeom>
          <a:noFill/>
        </p:spPr>
      </p:pic>
      <p:pic>
        <p:nvPicPr>
          <p:cNvPr id="18" name="Picture 2" descr="Check, Check Mark, Red, Mark, Tick, Symbol, Choice"/>
          <p:cNvPicPr>
            <a:picLocks noChangeAspect="1" noChangeArrowheads="1"/>
          </p:cNvPicPr>
          <p:nvPr/>
        </p:nvPicPr>
        <p:blipFill>
          <a:blip r:embed="rId2" cstate="print"/>
          <a:srcRect/>
          <a:stretch>
            <a:fillRect/>
          </a:stretch>
        </p:blipFill>
        <p:spPr bwMode="auto">
          <a:xfrm>
            <a:off x="6125451" y="1996966"/>
            <a:ext cx="276291" cy="287886"/>
          </a:xfrm>
          <a:prstGeom prst="rect">
            <a:avLst/>
          </a:prstGeom>
          <a:noFill/>
        </p:spPr>
      </p:pic>
      <p:pic>
        <p:nvPicPr>
          <p:cNvPr id="19" name="Picture 2" descr="Check, Check Mark, Red, Mark, Tick, Symbol, Choice"/>
          <p:cNvPicPr>
            <a:picLocks noChangeAspect="1" noChangeArrowheads="1"/>
          </p:cNvPicPr>
          <p:nvPr/>
        </p:nvPicPr>
        <p:blipFill>
          <a:blip r:embed="rId2" cstate="print"/>
          <a:srcRect/>
          <a:stretch>
            <a:fillRect/>
          </a:stretch>
        </p:blipFill>
        <p:spPr bwMode="auto">
          <a:xfrm>
            <a:off x="6135961" y="2858815"/>
            <a:ext cx="276291" cy="287886"/>
          </a:xfrm>
          <a:prstGeom prst="rect">
            <a:avLst/>
          </a:prstGeom>
          <a:noFill/>
        </p:spPr>
      </p:pic>
      <p:pic>
        <p:nvPicPr>
          <p:cNvPr id="20" name="Picture 2" descr="Check, Check Mark, Red, Mark, Tick, Symbol, Choice"/>
          <p:cNvPicPr>
            <a:picLocks noChangeAspect="1" noChangeArrowheads="1"/>
          </p:cNvPicPr>
          <p:nvPr/>
        </p:nvPicPr>
        <p:blipFill>
          <a:blip r:embed="rId2" cstate="print"/>
          <a:srcRect/>
          <a:stretch>
            <a:fillRect/>
          </a:stretch>
        </p:blipFill>
        <p:spPr bwMode="auto">
          <a:xfrm>
            <a:off x="6130707" y="3704898"/>
            <a:ext cx="276291" cy="287886"/>
          </a:xfrm>
          <a:prstGeom prst="rect">
            <a:avLst/>
          </a:prstGeom>
          <a:noFill/>
        </p:spPr>
      </p:pic>
      <p:pic>
        <p:nvPicPr>
          <p:cNvPr id="21" name="Picture 2" descr="Check, Check Mark, Red, Mark, Tick, Symbol, Choice"/>
          <p:cNvPicPr>
            <a:picLocks noChangeAspect="1" noChangeArrowheads="1"/>
          </p:cNvPicPr>
          <p:nvPr/>
        </p:nvPicPr>
        <p:blipFill>
          <a:blip r:embed="rId2" cstate="print"/>
          <a:srcRect/>
          <a:stretch>
            <a:fillRect/>
          </a:stretch>
        </p:blipFill>
        <p:spPr bwMode="auto">
          <a:xfrm>
            <a:off x="6156982" y="4582512"/>
            <a:ext cx="276291" cy="287886"/>
          </a:xfrm>
          <a:prstGeom prst="rect">
            <a:avLst/>
          </a:prstGeom>
          <a:noFill/>
        </p:spPr>
      </p:pic>
      <p:pic>
        <p:nvPicPr>
          <p:cNvPr id="22" name="Picture 2" descr="Check, Check Mark, Red, Mark, Tick, Symbol, Choice"/>
          <p:cNvPicPr>
            <a:picLocks noChangeAspect="1" noChangeArrowheads="1"/>
          </p:cNvPicPr>
          <p:nvPr/>
        </p:nvPicPr>
        <p:blipFill>
          <a:blip r:embed="rId2" cstate="print"/>
          <a:srcRect/>
          <a:stretch>
            <a:fillRect/>
          </a:stretch>
        </p:blipFill>
        <p:spPr bwMode="auto">
          <a:xfrm>
            <a:off x="1511410" y="4666594"/>
            <a:ext cx="276291" cy="287886"/>
          </a:xfrm>
          <a:prstGeom prst="rect">
            <a:avLst/>
          </a:prstGeom>
          <a:noFill/>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023" y="270532"/>
            <a:ext cx="10515600" cy="1325563"/>
          </a:xfrm>
        </p:spPr>
        <p:txBody>
          <a:bodyPr/>
          <a:lstStyle/>
          <a:p>
            <a:r>
              <a:rPr lang="en-US" b="1" dirty="0"/>
              <a:t>Accessibility Tools in PPT vs. Word</a:t>
            </a:r>
          </a:p>
        </p:txBody>
      </p:sp>
      <p:sp>
        <p:nvSpPr>
          <p:cNvPr id="6" name="Text Placeholder 5"/>
          <p:cNvSpPr>
            <a:spLocks noGrp="1"/>
          </p:cNvSpPr>
          <p:nvPr>
            <p:ph type="body" idx="1"/>
          </p:nvPr>
        </p:nvSpPr>
        <p:spPr>
          <a:xfrm>
            <a:off x="839788" y="1618101"/>
            <a:ext cx="10448322" cy="1393114"/>
          </a:xfrm>
        </p:spPr>
        <p:txBody>
          <a:bodyPr>
            <a:noAutofit/>
          </a:bodyPr>
          <a:lstStyle/>
          <a:p>
            <a:pPr>
              <a:lnSpc>
                <a:spcPct val="110000"/>
              </a:lnSpc>
              <a:spcBef>
                <a:spcPts val="1200"/>
              </a:spcBef>
              <a:spcAft>
                <a:spcPts val="1200"/>
              </a:spcAft>
            </a:pPr>
            <a:r>
              <a:rPr lang="en-US" sz="2600" b="0" dirty="0"/>
              <a:t>Although the built-in tools for Microsoft PPT (or different versions of PPT)  may vary slightly from what is used in Microsoft Word, the steps required to use them are similar for the following features:</a:t>
            </a:r>
          </a:p>
        </p:txBody>
      </p:sp>
      <p:sp>
        <p:nvSpPr>
          <p:cNvPr id="4" name="Slide Number Placeholder 3"/>
          <p:cNvSpPr>
            <a:spLocks noGrp="1"/>
          </p:cNvSpPr>
          <p:nvPr>
            <p:ph type="sldNum" sz="quarter" idx="12"/>
          </p:nvPr>
        </p:nvSpPr>
        <p:spPr/>
        <p:txBody>
          <a:bodyPr/>
          <a:lstStyle/>
          <a:p>
            <a:fld id="{7D390B86-BFAD-486C-88D7-4C2F923AC000}" type="slidenum">
              <a:rPr lang="en-US" smtClean="0"/>
              <a:pPr/>
              <a:t>142</a:t>
            </a:fld>
            <a:endParaRPr lang="en-US" dirty="0"/>
          </a:p>
        </p:txBody>
      </p:sp>
      <p:sp>
        <p:nvSpPr>
          <p:cNvPr id="7" name="Content Placeholder 2"/>
          <p:cNvSpPr txBox="1">
            <a:spLocks/>
          </p:cNvSpPr>
          <p:nvPr/>
        </p:nvSpPr>
        <p:spPr>
          <a:xfrm>
            <a:off x="2998076" y="3008038"/>
            <a:ext cx="5181600" cy="4351338"/>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schemeClr val="tx1"/>
              </a:solidFill>
              <a:effectLst/>
              <a:uLnTx/>
              <a:uFillTx/>
              <a:latin typeface="+mn-lt"/>
              <a:ea typeface="+mn-ea"/>
              <a:cs typeface="+mn-cs"/>
            </a:endParaRPr>
          </a:p>
        </p:txBody>
      </p:sp>
      <p:sp>
        <p:nvSpPr>
          <p:cNvPr id="9" name="Content Placeholder 8"/>
          <p:cNvSpPr>
            <a:spLocks noGrp="1"/>
          </p:cNvSpPr>
          <p:nvPr>
            <p:ph sz="half" idx="2"/>
          </p:nvPr>
        </p:nvSpPr>
        <p:spPr>
          <a:xfrm>
            <a:off x="272231" y="3074276"/>
            <a:ext cx="5157787" cy="3783724"/>
          </a:xfrm>
        </p:spPr>
        <p:txBody>
          <a:bodyPr/>
          <a:lstStyle/>
          <a:p>
            <a:pPr marL="971550" lvl="1" indent="-514350">
              <a:lnSpc>
                <a:spcPct val="160000"/>
              </a:lnSpc>
              <a:spcBef>
                <a:spcPts val="600"/>
              </a:spcBef>
              <a:spcAft>
                <a:spcPts val="600"/>
              </a:spcAft>
              <a:buFont typeface="Wingdings" pitchFamily="2" charset="2"/>
              <a:buChar char="q"/>
              <a:defRPr/>
            </a:pPr>
            <a:r>
              <a:rPr lang="en-US" sz="2600" dirty="0">
                <a:solidFill>
                  <a:schemeClr val="bg2">
                    <a:lumMod val="75000"/>
                  </a:schemeClr>
                </a:solidFill>
              </a:rPr>
              <a:t>True headings</a:t>
            </a:r>
          </a:p>
          <a:p>
            <a:pPr marL="971550" lvl="1" indent="-514350">
              <a:lnSpc>
                <a:spcPct val="160000"/>
              </a:lnSpc>
              <a:spcBef>
                <a:spcPts val="600"/>
              </a:spcBef>
              <a:spcAft>
                <a:spcPts val="600"/>
              </a:spcAft>
              <a:buFont typeface="Wingdings" pitchFamily="2" charset="2"/>
              <a:buChar char="q"/>
              <a:defRPr/>
            </a:pPr>
            <a:r>
              <a:rPr lang="en-US" sz="2600" dirty="0"/>
              <a:t>True lists</a:t>
            </a:r>
          </a:p>
          <a:p>
            <a:pPr marL="971550" lvl="1" indent="-514350">
              <a:lnSpc>
                <a:spcPct val="160000"/>
              </a:lnSpc>
              <a:spcBef>
                <a:spcPts val="600"/>
              </a:spcBef>
              <a:spcAft>
                <a:spcPts val="600"/>
              </a:spcAft>
              <a:buFont typeface="Wingdings" pitchFamily="2" charset="2"/>
              <a:buChar char="q"/>
              <a:defRPr/>
            </a:pPr>
            <a:r>
              <a:rPr lang="en-US" sz="2600" dirty="0"/>
              <a:t>Page numbers</a:t>
            </a:r>
          </a:p>
          <a:p>
            <a:pPr marL="971550" lvl="1" indent="-514350">
              <a:lnSpc>
                <a:spcPct val="160000"/>
              </a:lnSpc>
              <a:spcBef>
                <a:spcPts val="600"/>
              </a:spcBef>
              <a:spcAft>
                <a:spcPts val="600"/>
              </a:spcAft>
              <a:buFont typeface="Wingdings" pitchFamily="2" charset="2"/>
              <a:buChar char="q"/>
              <a:defRPr/>
            </a:pPr>
            <a:r>
              <a:rPr lang="en-US" sz="2600" dirty="0"/>
              <a:t>Alternate text</a:t>
            </a:r>
          </a:p>
          <a:p>
            <a:endParaRPr lang="en-US" dirty="0"/>
          </a:p>
        </p:txBody>
      </p:sp>
      <p:sp>
        <p:nvSpPr>
          <p:cNvPr id="10" name="Content Placeholder 9"/>
          <p:cNvSpPr>
            <a:spLocks noGrp="1"/>
          </p:cNvSpPr>
          <p:nvPr>
            <p:ph sz="quarter" idx="4"/>
          </p:nvPr>
        </p:nvSpPr>
        <p:spPr>
          <a:xfrm>
            <a:off x="3520966" y="3072633"/>
            <a:ext cx="8213834" cy="4116442"/>
          </a:xfrm>
        </p:spPr>
        <p:txBody>
          <a:bodyPr>
            <a:normAutofit/>
          </a:bodyPr>
          <a:lstStyle/>
          <a:p>
            <a:pPr marL="971550" lvl="1" indent="-514350">
              <a:lnSpc>
                <a:spcPct val="160000"/>
              </a:lnSpc>
              <a:spcBef>
                <a:spcPts val="600"/>
              </a:spcBef>
              <a:spcAft>
                <a:spcPts val="600"/>
              </a:spcAft>
              <a:buFont typeface="Wingdings" pitchFamily="2" charset="2"/>
              <a:buChar char="q"/>
              <a:defRPr/>
            </a:pPr>
            <a:r>
              <a:rPr lang="en-US" sz="2600" dirty="0"/>
              <a:t>Descriptive hyperlinks</a:t>
            </a:r>
          </a:p>
          <a:p>
            <a:pPr marL="971550" lvl="1" indent="-514350">
              <a:lnSpc>
                <a:spcPct val="160000"/>
              </a:lnSpc>
              <a:spcBef>
                <a:spcPts val="600"/>
              </a:spcBef>
              <a:spcAft>
                <a:spcPts val="600"/>
              </a:spcAft>
              <a:buFont typeface="Wingdings" pitchFamily="2" charset="2"/>
              <a:buChar char="q"/>
              <a:defRPr/>
            </a:pPr>
            <a:r>
              <a:rPr lang="en-US" sz="2600" dirty="0">
                <a:solidFill>
                  <a:schemeClr val="bg2">
                    <a:lumMod val="75000"/>
                  </a:schemeClr>
                </a:solidFill>
              </a:rPr>
              <a:t>Accessible tables</a:t>
            </a:r>
          </a:p>
          <a:p>
            <a:pPr marL="971550" lvl="1" indent="-514350">
              <a:lnSpc>
                <a:spcPct val="160000"/>
              </a:lnSpc>
              <a:spcBef>
                <a:spcPts val="600"/>
              </a:spcBef>
              <a:spcAft>
                <a:spcPts val="600"/>
              </a:spcAft>
              <a:buFont typeface="Wingdings" pitchFamily="2" charset="2"/>
              <a:buChar char="q"/>
              <a:defRPr/>
            </a:pPr>
            <a:r>
              <a:rPr lang="en-US" sz="2600" dirty="0"/>
              <a:t>Identified document language</a:t>
            </a:r>
          </a:p>
          <a:p>
            <a:pPr lvl="1">
              <a:lnSpc>
                <a:spcPct val="150000"/>
              </a:lnSpc>
              <a:spcBef>
                <a:spcPts val="0"/>
              </a:spcBef>
              <a:buFont typeface="Wingdings" pitchFamily="2" charset="2"/>
              <a:buChar char="q"/>
              <a:defRPr/>
            </a:pPr>
            <a:r>
              <a:rPr lang="en-US" sz="2600" dirty="0"/>
              <a:t>  </a:t>
            </a:r>
            <a:r>
              <a:rPr lang="en-US" sz="2800" dirty="0"/>
              <a:t>Exporting to PDF while preserving accessibility</a:t>
            </a:r>
          </a:p>
          <a:p>
            <a:pPr lvl="1">
              <a:lnSpc>
                <a:spcPct val="150000"/>
              </a:lnSpc>
              <a:spcBef>
                <a:spcPts val="0"/>
              </a:spcBef>
              <a:buNone/>
              <a:defRPr/>
            </a:pPr>
            <a:endParaRPr lang="en-US" sz="2600" dirty="0"/>
          </a:p>
        </p:txBody>
      </p:sp>
      <p:sp>
        <p:nvSpPr>
          <p:cNvPr id="11" name="Content Placeholder 4"/>
          <p:cNvSpPr txBox="1">
            <a:spLocks/>
          </p:cNvSpPr>
          <p:nvPr/>
        </p:nvSpPr>
        <p:spPr>
          <a:xfrm>
            <a:off x="6511159" y="3307584"/>
            <a:ext cx="6132787" cy="4351338"/>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13" name="Picture 2" descr="Check, Check Mark, Red, Mark, Tick, Symbol, Choice"/>
          <p:cNvPicPr>
            <a:picLocks noChangeAspect="1" noChangeArrowheads="1"/>
          </p:cNvPicPr>
          <p:nvPr/>
        </p:nvPicPr>
        <p:blipFill>
          <a:blip r:embed="rId2" cstate="print"/>
          <a:srcRect/>
          <a:stretch>
            <a:fillRect/>
          </a:stretch>
        </p:blipFill>
        <p:spPr bwMode="auto">
          <a:xfrm>
            <a:off x="4154761" y="3242443"/>
            <a:ext cx="276291" cy="287886"/>
          </a:xfrm>
          <a:prstGeom prst="rect">
            <a:avLst/>
          </a:prstGeom>
          <a:noFill/>
        </p:spPr>
      </p:pic>
      <p:pic>
        <p:nvPicPr>
          <p:cNvPr id="14" name="Picture 2" descr="Check, Check Mark, Red, Mark, Tick, Symbol, Choice"/>
          <p:cNvPicPr>
            <a:picLocks noChangeAspect="1" noChangeArrowheads="1"/>
          </p:cNvPicPr>
          <p:nvPr/>
        </p:nvPicPr>
        <p:blipFill>
          <a:blip r:embed="rId2" cstate="print"/>
          <a:srcRect/>
          <a:stretch>
            <a:fillRect/>
          </a:stretch>
        </p:blipFill>
        <p:spPr bwMode="auto">
          <a:xfrm>
            <a:off x="917575" y="5538954"/>
            <a:ext cx="276291" cy="287886"/>
          </a:xfrm>
          <a:prstGeom prst="rect">
            <a:avLst/>
          </a:prstGeom>
          <a:noFill/>
        </p:spPr>
      </p:pic>
      <p:pic>
        <p:nvPicPr>
          <p:cNvPr id="15" name="Picture 2" descr="Check, Check Mark, Red, Mark, Tick, Symbol, Choice"/>
          <p:cNvPicPr>
            <a:picLocks noChangeAspect="1" noChangeArrowheads="1"/>
          </p:cNvPicPr>
          <p:nvPr/>
        </p:nvPicPr>
        <p:blipFill>
          <a:blip r:embed="rId2" cstate="print"/>
          <a:srcRect/>
          <a:stretch>
            <a:fillRect/>
          </a:stretch>
        </p:blipFill>
        <p:spPr bwMode="auto">
          <a:xfrm>
            <a:off x="959616" y="4792718"/>
            <a:ext cx="276291" cy="287886"/>
          </a:xfrm>
          <a:prstGeom prst="rect">
            <a:avLst/>
          </a:prstGeom>
          <a:noFill/>
        </p:spPr>
      </p:pic>
      <p:pic>
        <p:nvPicPr>
          <p:cNvPr id="16" name="Picture 2" descr="Check, Check Mark, Red, Mark, Tick, Symbol, Choice"/>
          <p:cNvPicPr>
            <a:picLocks noChangeAspect="1" noChangeArrowheads="1"/>
          </p:cNvPicPr>
          <p:nvPr/>
        </p:nvPicPr>
        <p:blipFill>
          <a:blip r:embed="rId2" cstate="print"/>
          <a:srcRect/>
          <a:stretch>
            <a:fillRect/>
          </a:stretch>
        </p:blipFill>
        <p:spPr bwMode="auto">
          <a:xfrm>
            <a:off x="891299" y="4014953"/>
            <a:ext cx="276291" cy="287886"/>
          </a:xfrm>
          <a:prstGeom prst="rect">
            <a:avLst/>
          </a:prstGeom>
          <a:noFill/>
        </p:spPr>
      </p:pic>
      <p:pic>
        <p:nvPicPr>
          <p:cNvPr id="17" name="Picture 2" descr="Check, Check Mark, Red, Mark, Tick, Symbol, Choice"/>
          <p:cNvPicPr>
            <a:picLocks noChangeAspect="1" noChangeArrowheads="1"/>
          </p:cNvPicPr>
          <p:nvPr/>
        </p:nvPicPr>
        <p:blipFill>
          <a:blip r:embed="rId2" cstate="print"/>
          <a:srcRect/>
          <a:stretch>
            <a:fillRect/>
          </a:stretch>
        </p:blipFill>
        <p:spPr bwMode="auto">
          <a:xfrm>
            <a:off x="4154762" y="5449614"/>
            <a:ext cx="276291" cy="287886"/>
          </a:xfrm>
          <a:prstGeom prst="rect">
            <a:avLst/>
          </a:prstGeom>
          <a:noFill/>
        </p:spPr>
      </p:pic>
      <p:pic>
        <p:nvPicPr>
          <p:cNvPr id="18" name="Picture 2" descr="Check, Check Mark, Red, Mark, Tick, Symbol, Choice"/>
          <p:cNvPicPr>
            <a:picLocks noChangeAspect="1" noChangeArrowheads="1"/>
          </p:cNvPicPr>
          <p:nvPr/>
        </p:nvPicPr>
        <p:blipFill>
          <a:blip r:embed="rId2" cstate="print"/>
          <a:srcRect/>
          <a:stretch>
            <a:fillRect/>
          </a:stretch>
        </p:blipFill>
        <p:spPr bwMode="auto">
          <a:xfrm>
            <a:off x="4133741" y="4797974"/>
            <a:ext cx="276291" cy="287886"/>
          </a:xfrm>
          <a:prstGeom prst="rect">
            <a:avLst/>
          </a:prstGeom>
          <a:noFill/>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365" y="378373"/>
            <a:ext cx="10972800" cy="1143000"/>
          </a:xfrm>
        </p:spPr>
        <p:txBody>
          <a:bodyPr>
            <a:noAutofit/>
          </a:bodyPr>
          <a:lstStyle/>
          <a:p>
            <a:r>
              <a:rPr lang="en-US" sz="4000" b="1" dirty="0"/>
              <a:t>You cannot create accessible data tables in PPT</a:t>
            </a:r>
          </a:p>
        </p:txBody>
      </p:sp>
      <p:sp>
        <p:nvSpPr>
          <p:cNvPr id="3" name="Content Placeholder 2"/>
          <p:cNvSpPr>
            <a:spLocks noGrp="1"/>
          </p:cNvSpPr>
          <p:nvPr>
            <p:ph idx="1"/>
          </p:nvPr>
        </p:nvSpPr>
        <p:spPr>
          <a:xfrm>
            <a:off x="4209394" y="1545020"/>
            <a:ext cx="7709338" cy="4966138"/>
          </a:xfrm>
        </p:spPr>
        <p:txBody>
          <a:bodyPr>
            <a:noAutofit/>
          </a:bodyPr>
          <a:lstStyle/>
          <a:p>
            <a:pPr>
              <a:lnSpc>
                <a:spcPct val="110000"/>
              </a:lnSpc>
              <a:spcBef>
                <a:spcPts val="900"/>
              </a:spcBef>
              <a:spcAft>
                <a:spcPts val="900"/>
              </a:spcAft>
            </a:pPr>
            <a:r>
              <a:rPr lang="en-US" sz="2700" dirty="0"/>
              <a:t>In PPT, rows and columns can be styled so the table appears to be accessible, but you cannot add content in a way that will be identified by a screen reader. </a:t>
            </a:r>
          </a:p>
          <a:p>
            <a:pPr>
              <a:lnSpc>
                <a:spcPct val="110000"/>
              </a:lnSpc>
              <a:spcBef>
                <a:spcPts val="900"/>
              </a:spcBef>
              <a:spcAft>
                <a:spcPts val="900"/>
              </a:spcAft>
            </a:pPr>
            <a:r>
              <a:rPr lang="en-US" sz="2700" dirty="0"/>
              <a:t>In other words, you can not </a:t>
            </a:r>
            <a:r>
              <a:rPr lang="en-US" sz="2700" b="1" dirty="0"/>
              <a:t>title the table or identify the row header </a:t>
            </a:r>
            <a:r>
              <a:rPr lang="en-US" sz="2700" dirty="0"/>
              <a:t>as you can in Word, making it accessible.</a:t>
            </a:r>
          </a:p>
          <a:p>
            <a:pPr>
              <a:lnSpc>
                <a:spcPct val="110000"/>
              </a:lnSpc>
              <a:spcBef>
                <a:spcPts val="900"/>
              </a:spcBef>
              <a:spcAft>
                <a:spcPts val="900"/>
              </a:spcAft>
            </a:pPr>
            <a:r>
              <a:rPr lang="en-US" sz="2700" dirty="0"/>
              <a:t>If the PPT contains more than the simplest tables, consider saving the presentation to PDF and making the table accessible from Adobe Acrobat Pro. </a:t>
            </a:r>
          </a:p>
        </p:txBody>
      </p:sp>
      <p:graphicFrame>
        <p:nvGraphicFramePr>
          <p:cNvPr id="4" name="Table 3"/>
          <p:cNvGraphicFramePr>
            <a:graphicFrameLocks noGrp="1"/>
          </p:cNvGraphicFramePr>
          <p:nvPr>
            <p:extLst>
              <p:ext uri="{D42A27DB-BD31-4B8C-83A1-F6EECF244321}">
                <p14:modId xmlns:p14="http://schemas.microsoft.com/office/powerpoint/2010/main" val="459139267"/>
              </p:ext>
            </p:extLst>
          </p:nvPr>
        </p:nvGraphicFramePr>
        <p:xfrm>
          <a:off x="283780" y="2017985"/>
          <a:ext cx="3815254" cy="3941384"/>
        </p:xfrm>
        <a:graphic>
          <a:graphicData uri="http://schemas.openxmlformats.org/drawingml/2006/table">
            <a:tbl>
              <a:tblPr firstRow="1" bandRow="1">
                <a:tableStyleId>{5C22544A-7EE6-4342-B048-85BDC9FD1C3A}</a:tableStyleId>
              </a:tblPr>
              <a:tblGrid>
                <a:gridCol w="2310433">
                  <a:extLst>
                    <a:ext uri="{9D8B030D-6E8A-4147-A177-3AD203B41FA5}">
                      <a16:colId xmlns:a16="http://schemas.microsoft.com/office/drawing/2014/main" val="20000"/>
                    </a:ext>
                  </a:extLst>
                </a:gridCol>
                <a:gridCol w="1504821">
                  <a:extLst>
                    <a:ext uri="{9D8B030D-6E8A-4147-A177-3AD203B41FA5}">
                      <a16:colId xmlns:a16="http://schemas.microsoft.com/office/drawing/2014/main" val="20001"/>
                    </a:ext>
                  </a:extLst>
                </a:gridCol>
              </a:tblGrid>
              <a:tr h="985346">
                <a:tc>
                  <a:txBody>
                    <a:bodyPr/>
                    <a:lstStyle/>
                    <a:p>
                      <a:r>
                        <a:rPr lang="en-US" sz="2400" dirty="0"/>
                        <a:t>Column 1</a:t>
                      </a:r>
                    </a:p>
                  </a:txBody>
                  <a:tcPr marL="121920" marR="121920"/>
                </a:tc>
                <a:tc>
                  <a:txBody>
                    <a:bodyPr/>
                    <a:lstStyle/>
                    <a:p>
                      <a:r>
                        <a:rPr lang="en-US" sz="2400" dirty="0"/>
                        <a:t>Column 2</a:t>
                      </a:r>
                    </a:p>
                  </a:txBody>
                  <a:tcPr marL="121920" marR="121920"/>
                </a:tc>
                <a:extLst>
                  <a:ext uri="{0D108BD9-81ED-4DB2-BD59-A6C34878D82A}">
                    <a16:rowId xmlns:a16="http://schemas.microsoft.com/office/drawing/2014/main" val="10000"/>
                  </a:ext>
                </a:extLst>
              </a:tr>
              <a:tr h="985346">
                <a:tc>
                  <a:txBody>
                    <a:bodyPr/>
                    <a:lstStyle/>
                    <a:p>
                      <a:r>
                        <a:rPr lang="en-US" sz="2400" dirty="0"/>
                        <a:t>Column 1, Row</a:t>
                      </a:r>
                      <a:r>
                        <a:rPr lang="en-US" sz="2400" baseline="0" dirty="0"/>
                        <a:t> 1</a:t>
                      </a:r>
                      <a:endParaRPr lang="en-US" sz="2400" dirty="0"/>
                    </a:p>
                  </a:txBody>
                  <a:tcPr marL="121920" marR="121920"/>
                </a:tc>
                <a:tc>
                  <a:txBody>
                    <a:bodyPr/>
                    <a:lstStyle/>
                    <a:p>
                      <a:r>
                        <a:rPr lang="en-US" sz="2400" dirty="0"/>
                        <a:t>C2, R2</a:t>
                      </a:r>
                    </a:p>
                  </a:txBody>
                  <a:tcPr marL="121920" marR="121920"/>
                </a:tc>
                <a:extLst>
                  <a:ext uri="{0D108BD9-81ED-4DB2-BD59-A6C34878D82A}">
                    <a16:rowId xmlns:a16="http://schemas.microsoft.com/office/drawing/2014/main" val="10001"/>
                  </a:ext>
                </a:extLst>
              </a:tr>
              <a:tr h="985346">
                <a:tc>
                  <a:txBody>
                    <a:bodyPr/>
                    <a:lstStyle/>
                    <a:p>
                      <a:r>
                        <a:rPr lang="en-US" sz="2400" dirty="0"/>
                        <a:t>C1, R2</a:t>
                      </a:r>
                    </a:p>
                  </a:txBody>
                  <a:tcPr marL="121920" marR="121920"/>
                </a:tc>
                <a:tc>
                  <a:txBody>
                    <a:bodyPr/>
                    <a:lstStyle/>
                    <a:p>
                      <a:r>
                        <a:rPr lang="en-US" sz="2400" dirty="0"/>
                        <a:t>C2, R2</a:t>
                      </a:r>
                    </a:p>
                  </a:txBody>
                  <a:tcPr marL="121920" marR="121920"/>
                </a:tc>
                <a:extLst>
                  <a:ext uri="{0D108BD9-81ED-4DB2-BD59-A6C34878D82A}">
                    <a16:rowId xmlns:a16="http://schemas.microsoft.com/office/drawing/2014/main" val="10002"/>
                  </a:ext>
                </a:extLst>
              </a:tr>
              <a:tr h="985346">
                <a:tc>
                  <a:txBody>
                    <a:bodyPr/>
                    <a:lstStyle/>
                    <a:p>
                      <a:r>
                        <a:rPr lang="en-US" sz="2400" dirty="0"/>
                        <a:t>C1, R3</a:t>
                      </a:r>
                    </a:p>
                  </a:txBody>
                  <a:tcPr marL="121920" marR="121920"/>
                </a:tc>
                <a:tc>
                  <a:txBody>
                    <a:bodyPr/>
                    <a:lstStyle/>
                    <a:p>
                      <a:r>
                        <a:rPr lang="en-US" sz="2400" dirty="0"/>
                        <a:t>C2, R3</a:t>
                      </a:r>
                    </a:p>
                  </a:txBody>
                  <a:tcPr marL="121920" marR="12192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4942745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What tool can I use instead of True Headings for PPT?</a:t>
            </a:r>
            <a:endParaRPr lang="en-US" dirty="0"/>
          </a:p>
        </p:txBody>
      </p:sp>
      <p:sp>
        <p:nvSpPr>
          <p:cNvPr id="3" name="Content Placeholder 2"/>
          <p:cNvSpPr>
            <a:spLocks noGrp="1"/>
          </p:cNvSpPr>
          <p:nvPr>
            <p:ph idx="1"/>
          </p:nvPr>
        </p:nvSpPr>
        <p:spPr>
          <a:xfrm>
            <a:off x="822434" y="1907628"/>
            <a:ext cx="10515600" cy="4584646"/>
          </a:xfrm>
        </p:spPr>
        <p:txBody>
          <a:bodyPr>
            <a:normAutofit fontScale="85000" lnSpcReduction="10000"/>
          </a:bodyPr>
          <a:lstStyle/>
          <a:p>
            <a:pPr marL="342900" lvl="1" indent="-342900">
              <a:lnSpc>
                <a:spcPct val="130000"/>
              </a:lnSpc>
              <a:spcBef>
                <a:spcPts val="1200"/>
              </a:spcBef>
              <a:spcAft>
                <a:spcPts val="1200"/>
              </a:spcAft>
              <a:buFont typeface="Arial" pitchFamily="34" charset="0"/>
              <a:buChar char="•"/>
            </a:pPr>
            <a:r>
              <a:rPr lang="en-US" sz="3000" dirty="0"/>
              <a:t>The outline structure of your presentation is the foundation of it’s accessibility.  </a:t>
            </a:r>
          </a:p>
          <a:p>
            <a:pPr marL="342900" lvl="1" indent="-342900">
              <a:lnSpc>
                <a:spcPct val="130000"/>
              </a:lnSpc>
              <a:spcBef>
                <a:spcPts val="1200"/>
              </a:spcBef>
              <a:spcAft>
                <a:spcPts val="1200"/>
              </a:spcAft>
              <a:buFont typeface="Arial" pitchFamily="34" charset="0"/>
              <a:buChar char="•"/>
            </a:pPr>
            <a:r>
              <a:rPr lang="en-US" sz="3000" dirty="0"/>
              <a:t>In Word, we created True Headings and Subheadings to help create a structural outline that makes navigation easier for the screen reader user.</a:t>
            </a:r>
          </a:p>
          <a:p>
            <a:pPr marL="342900" lvl="1" indent="-342900">
              <a:lnSpc>
                <a:spcPct val="130000"/>
              </a:lnSpc>
              <a:spcBef>
                <a:spcPts val="1200"/>
              </a:spcBef>
              <a:spcAft>
                <a:spcPts val="1200"/>
              </a:spcAft>
              <a:buFont typeface="Arial" pitchFamily="34" charset="0"/>
              <a:buChar char="•"/>
            </a:pPr>
            <a:r>
              <a:rPr lang="en-US" sz="3000" dirty="0"/>
              <a:t>Although </a:t>
            </a:r>
            <a:r>
              <a:rPr lang="en-US" sz="3000" b="1" dirty="0"/>
              <a:t>you cannot assign true heading levels </a:t>
            </a:r>
            <a:r>
              <a:rPr lang="en-US" sz="3000" dirty="0"/>
              <a:t>in PowerPoint, it is still possible to provide structural cues.</a:t>
            </a:r>
          </a:p>
          <a:p>
            <a:pPr marL="342900" lvl="1" indent="-342900">
              <a:lnSpc>
                <a:spcPct val="130000"/>
              </a:lnSpc>
              <a:spcBef>
                <a:spcPts val="1200"/>
              </a:spcBef>
              <a:spcAft>
                <a:spcPts val="1200"/>
              </a:spcAft>
              <a:buFont typeface="Arial" pitchFamily="34" charset="0"/>
              <a:buChar char="•"/>
            </a:pPr>
            <a:r>
              <a:rPr lang="en-US" sz="3000" dirty="0"/>
              <a:t>You can do this by </a:t>
            </a:r>
            <a:r>
              <a:rPr lang="en-US" sz="3000" b="1" dirty="0"/>
              <a:t>controlling the reading order </a:t>
            </a:r>
            <a:r>
              <a:rPr lang="en-US" sz="3000" dirty="0"/>
              <a:t>of your presentation.</a:t>
            </a:r>
          </a:p>
          <a:p>
            <a:pPr marL="342900" lvl="1" indent="-342900">
              <a:buNone/>
            </a:pPr>
            <a:endParaRPr lang="en-US" sz="3000" dirty="0"/>
          </a:p>
          <a:p>
            <a:pPr marL="342900" lvl="1" indent="-342900">
              <a:buFont typeface="Arial" pitchFamily="34" charset="0"/>
              <a:buChar char="•"/>
            </a:pPr>
            <a:endParaRPr lang="en-US" dirty="0"/>
          </a:p>
          <a:p>
            <a:pPr marL="342900" lvl="1" indent="-342900">
              <a:buNone/>
            </a:pPr>
            <a:endParaRPr lang="en-US" dirty="0"/>
          </a:p>
          <a:p>
            <a:pPr>
              <a:buNone/>
            </a:pPr>
            <a:endParaRPr lang="en-US" dirty="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324" y="365125"/>
            <a:ext cx="11051627" cy="1325563"/>
          </a:xfrm>
        </p:spPr>
        <p:txBody>
          <a:bodyPr>
            <a:normAutofit fontScale="90000"/>
          </a:bodyPr>
          <a:lstStyle/>
          <a:p>
            <a:br>
              <a:rPr lang="en-US" sz="4000" dirty="0"/>
            </a:br>
            <a:r>
              <a:rPr lang="en-US" sz="4000" b="1" dirty="0"/>
              <a:t>How do I Control Reading Order of the PPT Presentation?</a:t>
            </a:r>
            <a:br>
              <a:rPr lang="en-US" sz="4000" dirty="0"/>
            </a:br>
            <a:endParaRPr lang="en-US" sz="4000" b="1" dirty="0"/>
          </a:p>
        </p:txBody>
      </p:sp>
      <p:sp>
        <p:nvSpPr>
          <p:cNvPr id="3" name="Content Placeholder 2"/>
          <p:cNvSpPr>
            <a:spLocks noGrp="1"/>
          </p:cNvSpPr>
          <p:nvPr>
            <p:ph idx="1"/>
          </p:nvPr>
        </p:nvSpPr>
        <p:spPr>
          <a:xfrm>
            <a:off x="0" y="1418895"/>
            <a:ext cx="10515600" cy="4348163"/>
          </a:xfrm>
        </p:spPr>
        <p:txBody>
          <a:bodyPr>
            <a:noAutofit/>
          </a:bodyPr>
          <a:lstStyle/>
          <a:p>
            <a:pPr>
              <a:lnSpc>
                <a:spcPct val="120000"/>
              </a:lnSpc>
              <a:spcBef>
                <a:spcPts val="1200"/>
              </a:spcBef>
              <a:spcAft>
                <a:spcPts val="1200"/>
              </a:spcAft>
              <a:buNone/>
            </a:pPr>
            <a:endParaRPr lang="en-US" sz="2800" dirty="0"/>
          </a:p>
          <a:p>
            <a:pPr marL="1600200" lvl="2" indent="-742950">
              <a:lnSpc>
                <a:spcPct val="120000"/>
              </a:lnSpc>
              <a:spcBef>
                <a:spcPts val="1200"/>
              </a:spcBef>
              <a:spcAft>
                <a:spcPts val="1200"/>
              </a:spcAft>
              <a:buFont typeface="Wingdings" pitchFamily="2" charset="2"/>
              <a:buChar char="q"/>
            </a:pPr>
            <a:r>
              <a:rPr lang="en-US" sz="2800" dirty="0"/>
              <a:t>Use Built-In Slide Layouts</a:t>
            </a:r>
          </a:p>
          <a:p>
            <a:pPr marL="1600200" lvl="2" indent="-742950">
              <a:lnSpc>
                <a:spcPct val="120000"/>
              </a:lnSpc>
              <a:spcBef>
                <a:spcPts val="1200"/>
              </a:spcBef>
              <a:spcAft>
                <a:spcPts val="1200"/>
              </a:spcAft>
              <a:buFont typeface="Wingdings" pitchFamily="2" charset="2"/>
              <a:buChar char="q"/>
            </a:pPr>
            <a:r>
              <a:rPr lang="en-US" sz="2800" dirty="0"/>
              <a:t>Put all Content in Content Placeholders</a:t>
            </a:r>
          </a:p>
          <a:p>
            <a:pPr marL="1600200" lvl="2" indent="-742950">
              <a:lnSpc>
                <a:spcPct val="120000"/>
              </a:lnSpc>
              <a:spcBef>
                <a:spcPts val="1200"/>
              </a:spcBef>
              <a:spcAft>
                <a:spcPts val="1200"/>
              </a:spcAft>
              <a:buFont typeface="Wingdings" pitchFamily="2" charset="2"/>
              <a:buChar char="q"/>
            </a:pPr>
            <a:r>
              <a:rPr lang="en-US" sz="2800" dirty="0"/>
              <a:t>Assign Unique Titles to Every Slide</a:t>
            </a:r>
          </a:p>
          <a:p>
            <a:pPr marL="1600200" lvl="2" indent="-742950">
              <a:lnSpc>
                <a:spcPct val="120000"/>
              </a:lnSpc>
              <a:spcBef>
                <a:spcPts val="1200"/>
              </a:spcBef>
              <a:spcAft>
                <a:spcPts val="1200"/>
              </a:spcAft>
              <a:buFont typeface="Wingdings" pitchFamily="2" charset="2"/>
              <a:buChar char="q"/>
            </a:pPr>
            <a:r>
              <a:rPr lang="en-US" sz="2800" dirty="0"/>
              <a:t>Use Outline View</a:t>
            </a:r>
          </a:p>
          <a:p>
            <a:pPr marL="1600200" lvl="2" indent="-742950">
              <a:lnSpc>
                <a:spcPct val="120000"/>
              </a:lnSpc>
              <a:spcBef>
                <a:spcPts val="1200"/>
              </a:spcBef>
              <a:spcAft>
                <a:spcPts val="1200"/>
              </a:spcAft>
              <a:buFont typeface="Wingdings" pitchFamily="2" charset="2"/>
              <a:buChar char="q"/>
            </a:pPr>
            <a:r>
              <a:rPr lang="en-US" sz="2800" dirty="0"/>
              <a:t>Use the Selection Pane</a:t>
            </a:r>
          </a:p>
          <a:p>
            <a:pPr>
              <a:lnSpc>
                <a:spcPct val="150000"/>
              </a:lnSpc>
              <a:buFont typeface="Wingdings" pitchFamily="2" charset="2"/>
              <a:buChar char="q"/>
            </a:pPr>
            <a:endParaRPr lang="en-US" dirty="0"/>
          </a:p>
          <a:p>
            <a:pPr>
              <a:lnSpc>
                <a:spcPct val="150000"/>
              </a:lnSpc>
              <a:buNone/>
            </a:pPr>
            <a:endParaRPr lang="en-US" dirty="0"/>
          </a:p>
          <a:p>
            <a:pPr>
              <a:lnSpc>
                <a:spcPct val="150000"/>
              </a:lnSpc>
              <a:buNone/>
            </a:pPr>
            <a:endParaRPr lang="en-US" b="1" dirty="0"/>
          </a:p>
          <a:p>
            <a:pPr>
              <a:buNone/>
            </a:pPr>
            <a:endParaRPr lang="en-US" dirty="0"/>
          </a:p>
        </p:txBody>
      </p:sp>
      <p:sp>
        <p:nvSpPr>
          <p:cNvPr id="4" name="Slide Number Placeholder 3"/>
          <p:cNvSpPr>
            <a:spLocks noGrp="1"/>
          </p:cNvSpPr>
          <p:nvPr>
            <p:ph type="sldNum" sz="quarter" idx="12"/>
          </p:nvPr>
        </p:nvSpPr>
        <p:spPr/>
        <p:txBody>
          <a:bodyPr/>
          <a:lstStyle/>
          <a:p>
            <a:fld id="{7D390B86-BFAD-486C-88D7-4C2F923AC000}" type="slidenum">
              <a:rPr lang="en-US" smtClean="0"/>
              <a:pPr/>
              <a:t>145</a:t>
            </a:fld>
            <a:endParaRPr lang="en-US" dirty="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772" y="407276"/>
            <a:ext cx="10972800" cy="1143000"/>
          </a:xfrm>
        </p:spPr>
        <p:txBody>
          <a:bodyPr/>
          <a:lstStyle/>
          <a:p>
            <a:r>
              <a:rPr lang="en-US" b="1" dirty="0"/>
              <a:t>Put all Content in Placeholders</a:t>
            </a:r>
          </a:p>
        </p:txBody>
      </p:sp>
      <p:sp>
        <p:nvSpPr>
          <p:cNvPr id="3" name="Content Placeholder 2"/>
          <p:cNvSpPr>
            <a:spLocks noGrp="1"/>
          </p:cNvSpPr>
          <p:nvPr>
            <p:ph idx="1"/>
          </p:nvPr>
        </p:nvSpPr>
        <p:spPr>
          <a:xfrm>
            <a:off x="6794940" y="2585545"/>
            <a:ext cx="4855778" cy="2963917"/>
          </a:xfrm>
        </p:spPr>
        <p:txBody>
          <a:bodyPr>
            <a:normAutofit/>
          </a:bodyPr>
          <a:lstStyle/>
          <a:p>
            <a:pPr>
              <a:lnSpc>
                <a:spcPct val="110000"/>
              </a:lnSpc>
              <a:spcBef>
                <a:spcPts val="1200"/>
              </a:spcBef>
              <a:spcAft>
                <a:spcPts val="1200"/>
              </a:spcAft>
              <a:buNone/>
            </a:pPr>
            <a:r>
              <a:rPr lang="en-US" dirty="0"/>
              <a:t>   Be sure to place all of your presentation’s content between the dotted content placeholders, provided in each slide layout.</a:t>
            </a:r>
          </a:p>
          <a:p>
            <a:pPr>
              <a:buNone/>
            </a:pPr>
            <a:endParaRPr lang="en-US" dirty="0"/>
          </a:p>
        </p:txBody>
      </p:sp>
      <p:pic>
        <p:nvPicPr>
          <p:cNvPr id="3074" name="Picture 2"/>
          <p:cNvPicPr>
            <a:picLocks noChangeAspect="1" noChangeArrowheads="1"/>
          </p:cNvPicPr>
          <p:nvPr/>
        </p:nvPicPr>
        <p:blipFill>
          <a:blip r:embed="rId3" cstate="print"/>
          <a:srcRect l="41721" t="43750" r="30168" b="18750"/>
          <a:stretch>
            <a:fillRect/>
          </a:stretch>
        </p:blipFill>
        <p:spPr bwMode="auto">
          <a:xfrm>
            <a:off x="387130" y="2033752"/>
            <a:ext cx="6344746" cy="3886200"/>
          </a:xfrm>
          <a:prstGeom prst="rect">
            <a:avLst/>
          </a:prstGeom>
          <a:noFill/>
          <a:ln w="9525">
            <a:noFill/>
            <a:miter lim="800000"/>
            <a:headEnd/>
            <a:tailEnd/>
          </a:ln>
        </p:spPr>
      </p:pic>
    </p:spTree>
    <p:extLst>
      <p:ext uri="{BB962C8B-B14F-4D97-AF65-F5344CB8AC3E}">
        <p14:creationId xmlns:p14="http://schemas.microsoft.com/office/powerpoint/2010/main" val="117251853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607" y="223236"/>
            <a:ext cx="10515600" cy="1325563"/>
          </a:xfrm>
        </p:spPr>
        <p:txBody>
          <a:bodyPr/>
          <a:lstStyle/>
          <a:p>
            <a:r>
              <a:rPr lang="en-US" b="1" dirty="0"/>
              <a:t>Use the Built-In Slide Layouts</a:t>
            </a:r>
          </a:p>
        </p:txBody>
      </p:sp>
      <p:sp>
        <p:nvSpPr>
          <p:cNvPr id="3" name="Content Placeholder 2"/>
          <p:cNvSpPr>
            <a:spLocks noGrp="1"/>
          </p:cNvSpPr>
          <p:nvPr>
            <p:ph idx="1"/>
          </p:nvPr>
        </p:nvSpPr>
        <p:spPr>
          <a:xfrm>
            <a:off x="3342290" y="2081055"/>
            <a:ext cx="8276897" cy="3894076"/>
          </a:xfrm>
        </p:spPr>
        <p:txBody>
          <a:bodyPr>
            <a:normAutofit fontScale="92500" lnSpcReduction="10000"/>
          </a:bodyPr>
          <a:lstStyle/>
          <a:p>
            <a:pPr>
              <a:lnSpc>
                <a:spcPct val="110000"/>
              </a:lnSpc>
              <a:spcBef>
                <a:spcPts val="1200"/>
              </a:spcBef>
              <a:spcAft>
                <a:spcPts val="1200"/>
              </a:spcAft>
            </a:pPr>
            <a:r>
              <a:rPr lang="en-US" sz="2400" dirty="0"/>
              <a:t>PowerPoint contains  built-in slide layouts that you can apply to any slide. </a:t>
            </a:r>
          </a:p>
          <a:p>
            <a:pPr>
              <a:lnSpc>
                <a:spcPct val="110000"/>
              </a:lnSpc>
              <a:spcBef>
                <a:spcPts val="1200"/>
              </a:spcBef>
              <a:spcAft>
                <a:spcPts val="1200"/>
              </a:spcAft>
            </a:pPr>
            <a:r>
              <a:rPr lang="en-US" sz="2600" dirty="0"/>
              <a:t>When you use these layouts, and create your content in a  Content Placeholder, screen readers will follow the correct order as they advance through each slide.</a:t>
            </a:r>
          </a:p>
          <a:p>
            <a:pPr>
              <a:lnSpc>
                <a:spcPct val="110000"/>
              </a:lnSpc>
              <a:spcBef>
                <a:spcPts val="1200"/>
              </a:spcBef>
              <a:spcAft>
                <a:spcPts val="1200"/>
              </a:spcAft>
            </a:pPr>
            <a:r>
              <a:rPr lang="en-US" sz="2600" dirty="0"/>
              <a:t>This is one of the most important steps you can take to control the reading order of your presentation, ensuring that it makes sense to all readers.</a:t>
            </a:r>
          </a:p>
          <a:p>
            <a:pPr marL="0" indent="0">
              <a:buNone/>
            </a:pPr>
            <a:endParaRPr lang="en-US" dirty="0"/>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571" t="19050" r="82970" b="34444"/>
          <a:stretch/>
        </p:blipFill>
        <p:spPr bwMode="auto">
          <a:xfrm>
            <a:off x="1087821" y="1734208"/>
            <a:ext cx="1975820" cy="47454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6263337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649" y="298494"/>
            <a:ext cx="10972800" cy="1143000"/>
          </a:xfrm>
        </p:spPr>
        <p:txBody>
          <a:bodyPr/>
          <a:lstStyle/>
          <a:p>
            <a:r>
              <a:rPr lang="en-US" b="1" dirty="0"/>
              <a:t>How to Use the Built-In Slide Layouts</a:t>
            </a:r>
          </a:p>
        </p:txBody>
      </p:sp>
      <p:sp>
        <p:nvSpPr>
          <p:cNvPr id="3" name="Content Placeholder 2"/>
          <p:cNvSpPr>
            <a:spLocks noGrp="1"/>
          </p:cNvSpPr>
          <p:nvPr>
            <p:ph idx="1"/>
          </p:nvPr>
        </p:nvSpPr>
        <p:spPr>
          <a:xfrm>
            <a:off x="5833241" y="2112580"/>
            <a:ext cx="6053959" cy="3862552"/>
          </a:xfrm>
        </p:spPr>
        <p:txBody>
          <a:bodyPr>
            <a:noAutofit/>
          </a:bodyPr>
          <a:lstStyle/>
          <a:p>
            <a:pPr>
              <a:lnSpc>
                <a:spcPct val="110000"/>
              </a:lnSpc>
              <a:spcBef>
                <a:spcPts val="1200"/>
              </a:spcBef>
              <a:spcAft>
                <a:spcPts val="1200"/>
              </a:spcAft>
              <a:buNone/>
            </a:pPr>
            <a:r>
              <a:rPr lang="en-US" b="1" dirty="0"/>
              <a:t>To use a pre-set slide layout: </a:t>
            </a:r>
          </a:p>
          <a:p>
            <a:pPr marL="514350" indent="-514350">
              <a:lnSpc>
                <a:spcPct val="110000"/>
              </a:lnSpc>
              <a:spcBef>
                <a:spcPts val="1200"/>
              </a:spcBef>
              <a:spcAft>
                <a:spcPts val="1200"/>
              </a:spcAft>
              <a:buFont typeface="+mj-lt"/>
              <a:buAutoNum type="arabicPeriod"/>
            </a:pPr>
            <a:r>
              <a:rPr lang="en-US" dirty="0"/>
              <a:t>Go to the </a:t>
            </a:r>
            <a:r>
              <a:rPr lang="en-US" b="1" dirty="0"/>
              <a:t>Home tab</a:t>
            </a:r>
            <a:r>
              <a:rPr lang="en-US" dirty="0"/>
              <a:t>. </a:t>
            </a:r>
          </a:p>
          <a:p>
            <a:pPr marL="514350" indent="-514350">
              <a:lnSpc>
                <a:spcPct val="110000"/>
              </a:lnSpc>
              <a:spcBef>
                <a:spcPts val="1200"/>
              </a:spcBef>
              <a:spcAft>
                <a:spcPts val="1200"/>
              </a:spcAft>
              <a:buFont typeface="+mj-lt"/>
              <a:buAutoNum type="arabicPeriod"/>
            </a:pPr>
            <a:r>
              <a:rPr lang="en-US" dirty="0"/>
              <a:t>Select </a:t>
            </a:r>
            <a:r>
              <a:rPr lang="en-US" b="1" dirty="0"/>
              <a:t>New Slide.</a:t>
            </a:r>
            <a:endParaRPr lang="en-US" dirty="0"/>
          </a:p>
          <a:p>
            <a:pPr marL="514350" indent="-514350">
              <a:lnSpc>
                <a:spcPct val="110000"/>
              </a:lnSpc>
              <a:spcBef>
                <a:spcPts val="1200"/>
              </a:spcBef>
              <a:spcAft>
                <a:spcPts val="1200"/>
              </a:spcAft>
              <a:buFont typeface="+mj-lt"/>
              <a:buAutoNum type="arabicPeriod"/>
            </a:pPr>
            <a:r>
              <a:rPr lang="en-US" dirty="0"/>
              <a:t>Choose the layout that makes sense for the slide you want to create. </a:t>
            </a:r>
          </a:p>
        </p:txBody>
      </p:sp>
      <p:pic>
        <p:nvPicPr>
          <p:cNvPr id="5" name="Picture 2"/>
          <p:cNvPicPr>
            <a:picLocks noChangeAspect="1" noChangeArrowheads="1"/>
          </p:cNvPicPr>
          <p:nvPr/>
        </p:nvPicPr>
        <p:blipFill>
          <a:blip r:embed="rId3" cstate="print"/>
          <a:srcRect l="59267" t="33190" r="5334" b="19612"/>
          <a:stretch>
            <a:fillRect/>
          </a:stretch>
        </p:blipFill>
        <p:spPr bwMode="auto">
          <a:xfrm>
            <a:off x="441436" y="1513490"/>
            <a:ext cx="5123792" cy="5123792"/>
          </a:xfrm>
          <a:prstGeom prst="rect">
            <a:avLst/>
          </a:prstGeom>
          <a:noFill/>
          <a:ln w="9525">
            <a:noFill/>
            <a:miter lim="800000"/>
            <a:headEnd/>
            <a:tailEnd/>
          </a:ln>
        </p:spPr>
      </p:pic>
    </p:spTree>
    <p:extLst>
      <p:ext uri="{BB962C8B-B14F-4D97-AF65-F5344CB8AC3E}">
        <p14:creationId xmlns:p14="http://schemas.microsoft.com/office/powerpoint/2010/main" val="48418487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483" y="220718"/>
            <a:ext cx="10515600" cy="1325563"/>
          </a:xfrm>
        </p:spPr>
        <p:txBody>
          <a:bodyPr>
            <a:normAutofit/>
          </a:bodyPr>
          <a:lstStyle/>
          <a:p>
            <a:r>
              <a:rPr lang="en-US" sz="4000" b="1" dirty="0"/>
              <a:t>Assign a unique title in each slide’s title placeholder</a:t>
            </a:r>
          </a:p>
        </p:txBody>
      </p:sp>
      <p:sp>
        <p:nvSpPr>
          <p:cNvPr id="3" name="Content Placeholder 2"/>
          <p:cNvSpPr>
            <a:spLocks noGrp="1"/>
          </p:cNvSpPr>
          <p:nvPr>
            <p:ph idx="1"/>
          </p:nvPr>
        </p:nvSpPr>
        <p:spPr>
          <a:xfrm>
            <a:off x="4225159" y="2049517"/>
            <a:ext cx="7630509" cy="4319750"/>
          </a:xfrm>
        </p:spPr>
        <p:txBody>
          <a:bodyPr>
            <a:noAutofit/>
          </a:bodyPr>
          <a:lstStyle/>
          <a:p>
            <a:pPr>
              <a:spcBef>
                <a:spcPts val="1200"/>
              </a:spcBef>
              <a:spcAft>
                <a:spcPts val="1200"/>
              </a:spcAft>
            </a:pPr>
            <a:r>
              <a:rPr lang="en-US" sz="2800" dirty="0"/>
              <a:t>This unique title will also appear on that slide in the </a:t>
            </a:r>
            <a:r>
              <a:rPr lang="en-US" sz="2800" b="1" dirty="0"/>
              <a:t>Outline panel</a:t>
            </a:r>
            <a:r>
              <a:rPr lang="en-US" sz="2800" dirty="0"/>
              <a:t>.  </a:t>
            </a:r>
          </a:p>
          <a:p>
            <a:pPr>
              <a:spcBef>
                <a:spcPts val="1200"/>
              </a:spcBef>
              <a:spcAft>
                <a:spcPts val="1200"/>
              </a:spcAft>
            </a:pPr>
            <a:r>
              <a:rPr lang="en-US" sz="2800" dirty="0"/>
              <a:t>The title placeholder is the first thing a screen reader will find in a standard layout.</a:t>
            </a:r>
          </a:p>
          <a:p>
            <a:pPr>
              <a:spcBef>
                <a:spcPts val="1200"/>
              </a:spcBef>
              <a:spcAft>
                <a:spcPts val="1200"/>
              </a:spcAft>
            </a:pPr>
            <a:r>
              <a:rPr lang="en-US" sz="2800" dirty="0"/>
              <a:t>This is almost  as powerful as assigning a heading level  (true headings and subheadings) to the title of the slide. </a:t>
            </a:r>
          </a:p>
        </p:txBody>
      </p:sp>
      <p:pic>
        <p:nvPicPr>
          <p:cNvPr id="3076" name="Picture 4"/>
          <p:cNvPicPr>
            <a:picLocks noChangeAspect="1" noChangeArrowheads="1"/>
          </p:cNvPicPr>
          <p:nvPr/>
        </p:nvPicPr>
        <p:blipFill>
          <a:blip r:embed="rId2" cstate="print"/>
          <a:srcRect r="82552" b="66379"/>
          <a:stretch>
            <a:fillRect/>
          </a:stretch>
        </p:blipFill>
        <p:spPr bwMode="auto">
          <a:xfrm>
            <a:off x="777765" y="1907627"/>
            <a:ext cx="3163614" cy="457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Rounded Rectangle 12"/>
          <p:cNvSpPr/>
          <p:nvPr/>
        </p:nvSpPr>
        <p:spPr>
          <a:xfrm>
            <a:off x="1623848" y="4351283"/>
            <a:ext cx="1497724" cy="52026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252" y="489078"/>
            <a:ext cx="10296562" cy="1143000"/>
          </a:xfrm>
        </p:spPr>
        <p:txBody>
          <a:bodyPr>
            <a:noAutofit/>
          </a:bodyPr>
          <a:lstStyle/>
          <a:p>
            <a:r>
              <a:rPr lang="en-US" sz="4800" b="1" dirty="0"/>
              <a:t>What font size do I use on PPTs?</a:t>
            </a:r>
          </a:p>
        </p:txBody>
      </p:sp>
      <p:sp>
        <p:nvSpPr>
          <p:cNvPr id="3" name="Content Placeholder 2"/>
          <p:cNvSpPr>
            <a:spLocks noGrp="1"/>
          </p:cNvSpPr>
          <p:nvPr>
            <p:ph idx="1"/>
          </p:nvPr>
        </p:nvSpPr>
        <p:spPr>
          <a:xfrm>
            <a:off x="867102" y="1702676"/>
            <a:ext cx="10436773" cy="4461642"/>
          </a:xfrm>
        </p:spPr>
        <p:txBody>
          <a:bodyPr>
            <a:noAutofit/>
          </a:bodyPr>
          <a:lstStyle/>
          <a:p>
            <a:pPr>
              <a:lnSpc>
                <a:spcPct val="110000"/>
              </a:lnSpc>
              <a:spcBef>
                <a:spcPts val="1200"/>
              </a:spcBef>
              <a:spcAft>
                <a:spcPts val="1200"/>
              </a:spcAft>
            </a:pPr>
            <a:r>
              <a:rPr lang="en-US" sz="2600" b="1" dirty="0"/>
              <a:t>Headings</a:t>
            </a:r>
            <a:r>
              <a:rPr lang="en-US" sz="2600" dirty="0"/>
              <a:t> font size should be between 36-44</a:t>
            </a:r>
          </a:p>
          <a:p>
            <a:pPr>
              <a:lnSpc>
                <a:spcPct val="110000"/>
              </a:lnSpc>
              <a:spcBef>
                <a:spcPts val="1200"/>
              </a:spcBef>
              <a:spcAft>
                <a:spcPts val="1200"/>
              </a:spcAft>
            </a:pPr>
            <a:r>
              <a:rPr lang="en-US" sz="2600" b="1" dirty="0"/>
              <a:t>Body content </a:t>
            </a:r>
            <a:r>
              <a:rPr lang="en-US" sz="2600" dirty="0"/>
              <a:t>font size should be no smaller than 24 if meant to be read up close</a:t>
            </a:r>
          </a:p>
          <a:p>
            <a:pPr lvl="1">
              <a:lnSpc>
                <a:spcPct val="110000"/>
              </a:lnSpc>
              <a:spcBef>
                <a:spcPts val="1200"/>
              </a:spcBef>
              <a:spcAft>
                <a:spcPts val="1200"/>
              </a:spcAft>
            </a:pPr>
            <a:r>
              <a:rPr lang="en-US" sz="2500" dirty="0"/>
              <a:t>Larger than 24 is good, but be consistent</a:t>
            </a:r>
          </a:p>
          <a:p>
            <a:pPr lvl="1">
              <a:lnSpc>
                <a:spcPct val="110000"/>
              </a:lnSpc>
              <a:spcBef>
                <a:spcPts val="1200"/>
              </a:spcBef>
              <a:spcAft>
                <a:spcPts val="1200"/>
              </a:spcAft>
            </a:pPr>
            <a:r>
              <a:rPr lang="en-US" sz="2500" dirty="0"/>
              <a:t>If it will be presented in front of a large audience, make sure the person in the back seat will be able to  read it</a:t>
            </a:r>
          </a:p>
          <a:p>
            <a:pPr>
              <a:lnSpc>
                <a:spcPct val="110000"/>
              </a:lnSpc>
              <a:spcBef>
                <a:spcPts val="1200"/>
              </a:spcBef>
              <a:spcAft>
                <a:spcPts val="1200"/>
              </a:spcAft>
            </a:pPr>
            <a:r>
              <a:rPr lang="en-US" sz="2600" b="1" dirty="0"/>
              <a:t>Notes section </a:t>
            </a:r>
            <a:r>
              <a:rPr lang="en-US" sz="2600" dirty="0"/>
              <a:t>font size should be no smaller than 12 points, with headers between 18-20 points</a:t>
            </a:r>
          </a:p>
        </p:txBody>
      </p:sp>
      <p:sp>
        <p:nvSpPr>
          <p:cNvPr id="4" name="Slide Number Placeholder 3">
            <a:extLst>
              <a:ext uri="{FF2B5EF4-FFF2-40B4-BE49-F238E27FC236}">
                <a16:creationId xmlns:a16="http://schemas.microsoft.com/office/drawing/2014/main" id="{96BC9272-E7ED-4E44-859D-CB4CF3803B1B}"/>
              </a:ext>
            </a:extLst>
          </p:cNvPr>
          <p:cNvSpPr>
            <a:spLocks noGrp="1"/>
          </p:cNvSpPr>
          <p:nvPr>
            <p:ph type="sldNum" sz="quarter" idx="12"/>
          </p:nvPr>
        </p:nvSpPr>
        <p:spPr/>
        <p:txBody>
          <a:bodyPr/>
          <a:lstStyle/>
          <a:p>
            <a:fld id="{6A29E725-4762-403F-A189-98A65781A6E2}" type="slidenum">
              <a:rPr lang="en-US" smtClean="0"/>
              <a:pPr/>
              <a:t>15</a:t>
            </a:fld>
            <a:endParaRPr lang="en-US" dirty="0"/>
          </a:p>
        </p:txBody>
      </p:sp>
    </p:spTree>
    <p:extLst>
      <p:ext uri="{BB962C8B-B14F-4D97-AF65-F5344CB8AC3E}">
        <p14:creationId xmlns:p14="http://schemas.microsoft.com/office/powerpoint/2010/main" val="96670893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a:t>11/5/2018</a:t>
            </a:r>
          </a:p>
        </p:txBody>
      </p:sp>
      <p:sp>
        <p:nvSpPr>
          <p:cNvPr id="5" name="Slide Number Placeholder 4"/>
          <p:cNvSpPr>
            <a:spLocks noGrp="1"/>
          </p:cNvSpPr>
          <p:nvPr>
            <p:ph type="sldNum" sz="quarter" idx="12"/>
          </p:nvPr>
        </p:nvSpPr>
        <p:spPr/>
        <p:txBody>
          <a:bodyPr/>
          <a:lstStyle/>
          <a:p>
            <a:fld id="{7D390B86-BFAD-486C-88D7-4C2F923AC000}" type="slidenum">
              <a:rPr lang="en-US" smtClean="0"/>
              <a:pPr/>
              <a:t>150</a:t>
            </a:fld>
            <a:endParaRPr lang="en-US"/>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t="18319" r="67403" b="44397"/>
          <a:stretch>
            <a:fillRect/>
          </a:stretch>
        </p:blipFill>
        <p:spPr bwMode="auto">
          <a:xfrm>
            <a:off x="525517" y="2286000"/>
            <a:ext cx="4723124" cy="40517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459829" y="191705"/>
            <a:ext cx="10515600" cy="1325563"/>
          </a:xfrm>
        </p:spPr>
        <p:txBody>
          <a:bodyPr>
            <a:normAutofit/>
          </a:bodyPr>
          <a:lstStyle/>
          <a:p>
            <a:r>
              <a:rPr lang="en-US" b="1" dirty="0"/>
              <a:t>How do I See the Outline View?</a:t>
            </a:r>
          </a:p>
        </p:txBody>
      </p:sp>
      <p:sp>
        <p:nvSpPr>
          <p:cNvPr id="3" name="Content Placeholder 2"/>
          <p:cNvSpPr>
            <a:spLocks noGrp="1"/>
          </p:cNvSpPr>
          <p:nvPr>
            <p:ph idx="1"/>
          </p:nvPr>
        </p:nvSpPr>
        <p:spPr>
          <a:xfrm>
            <a:off x="5533697" y="2301766"/>
            <a:ext cx="6432331" cy="3972912"/>
          </a:xfrm>
        </p:spPr>
        <p:txBody>
          <a:bodyPr>
            <a:normAutofit/>
          </a:bodyPr>
          <a:lstStyle/>
          <a:p>
            <a:pPr marL="342900" lvl="1" indent="-342900">
              <a:lnSpc>
                <a:spcPct val="110000"/>
              </a:lnSpc>
              <a:spcBef>
                <a:spcPts val="1200"/>
              </a:spcBef>
              <a:spcAft>
                <a:spcPts val="1200"/>
              </a:spcAft>
              <a:buNone/>
            </a:pPr>
            <a:r>
              <a:rPr lang="en-US" sz="2800" b="1" dirty="0"/>
              <a:t>To switch to Outline View:</a:t>
            </a:r>
          </a:p>
          <a:p>
            <a:pPr marL="457200" lvl="1" indent="-457200">
              <a:lnSpc>
                <a:spcPct val="110000"/>
              </a:lnSpc>
              <a:spcBef>
                <a:spcPts val="1200"/>
              </a:spcBef>
              <a:spcAft>
                <a:spcPts val="1200"/>
              </a:spcAft>
              <a:buFont typeface="+mj-lt"/>
              <a:buAutoNum type="arabicPeriod"/>
            </a:pPr>
            <a:r>
              <a:rPr lang="en-US" sz="2800" dirty="0"/>
              <a:t>See the panel on the left side of the PowerPoint window.  </a:t>
            </a:r>
          </a:p>
          <a:p>
            <a:pPr marL="457200" lvl="1" indent="-457200">
              <a:lnSpc>
                <a:spcPct val="110000"/>
              </a:lnSpc>
              <a:spcBef>
                <a:spcPts val="1200"/>
              </a:spcBef>
              <a:spcAft>
                <a:spcPts val="1200"/>
              </a:spcAft>
              <a:buFont typeface="+mj-lt"/>
              <a:buAutoNum type="arabicPeriod"/>
            </a:pPr>
            <a:r>
              <a:rPr lang="en-US" sz="2800" dirty="0"/>
              <a:t>There you will then see an outline of your presentation, slide by slide.</a:t>
            </a:r>
          </a:p>
          <a:p>
            <a:pPr>
              <a:buNone/>
            </a:pPr>
            <a:endParaRPr lang="en-US" dirty="0"/>
          </a:p>
        </p:txBody>
      </p:sp>
      <p:sp>
        <p:nvSpPr>
          <p:cNvPr id="6" name="Content Placeholder 2"/>
          <p:cNvSpPr txBox="1">
            <a:spLocks/>
          </p:cNvSpPr>
          <p:nvPr/>
        </p:nvSpPr>
        <p:spPr>
          <a:xfrm>
            <a:off x="609600" y="1371600"/>
            <a:ext cx="10566400" cy="1447794"/>
          </a:xfrm>
          <a:prstGeom prst="rect">
            <a:avLst/>
          </a:prstGeom>
        </p:spPr>
        <p:txBody>
          <a:bodyPr vert="horz" lIns="91440" tIns="45720" rIns="91440" bIns="45720" rtlCol="0">
            <a:normAutofit/>
          </a:bodyPr>
          <a:lstStyle/>
          <a:p>
            <a:pPr marL="342900" marR="0" lvl="1"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Rounded Rectangle 8"/>
          <p:cNvSpPr/>
          <p:nvPr/>
        </p:nvSpPr>
        <p:spPr>
          <a:xfrm>
            <a:off x="1308536" y="2238704"/>
            <a:ext cx="1008993" cy="42566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959" y="252248"/>
            <a:ext cx="10972800" cy="1143000"/>
          </a:xfrm>
        </p:spPr>
        <p:txBody>
          <a:bodyPr>
            <a:normAutofit/>
          </a:bodyPr>
          <a:lstStyle/>
          <a:p>
            <a:r>
              <a:rPr lang="en-US" b="1" dirty="0"/>
              <a:t>Consider Working in Outline View</a:t>
            </a:r>
          </a:p>
        </p:txBody>
      </p:sp>
      <p:sp>
        <p:nvSpPr>
          <p:cNvPr id="3" name="Content Placeholder 2"/>
          <p:cNvSpPr>
            <a:spLocks noGrp="1"/>
          </p:cNvSpPr>
          <p:nvPr>
            <p:ph idx="1"/>
          </p:nvPr>
        </p:nvSpPr>
        <p:spPr>
          <a:xfrm>
            <a:off x="4666594" y="1576552"/>
            <a:ext cx="7141778" cy="5092261"/>
          </a:xfrm>
        </p:spPr>
        <p:txBody>
          <a:bodyPr>
            <a:normAutofit lnSpcReduction="10000"/>
          </a:bodyPr>
          <a:lstStyle/>
          <a:p>
            <a:pPr marL="0" lvl="1" indent="0">
              <a:lnSpc>
                <a:spcPct val="110000"/>
              </a:lnSpc>
              <a:spcBef>
                <a:spcPts val="900"/>
              </a:spcBef>
              <a:spcAft>
                <a:spcPts val="900"/>
              </a:spcAft>
              <a:buNone/>
            </a:pPr>
            <a:r>
              <a:rPr lang="en-US" sz="2800" dirty="0"/>
              <a:t>Working from the outline view will enable you to keep on eye on the structure of your presentation as you build it.</a:t>
            </a:r>
          </a:p>
          <a:p>
            <a:pPr marL="228600" lvl="1">
              <a:lnSpc>
                <a:spcPct val="110000"/>
              </a:lnSpc>
              <a:spcBef>
                <a:spcPts val="900"/>
              </a:spcBef>
              <a:spcAft>
                <a:spcPts val="900"/>
              </a:spcAft>
              <a:buNone/>
            </a:pPr>
            <a:r>
              <a:rPr lang="en-US" sz="2800" b="1" dirty="0"/>
              <a:t>For example:</a:t>
            </a:r>
          </a:p>
          <a:p>
            <a:pPr>
              <a:lnSpc>
                <a:spcPct val="110000"/>
              </a:lnSpc>
              <a:spcBef>
                <a:spcPts val="900"/>
              </a:spcBef>
              <a:spcAft>
                <a:spcPts val="900"/>
              </a:spcAft>
            </a:pPr>
            <a:r>
              <a:rPr lang="en-US" dirty="0"/>
              <a:t>The very first slide should be the title of the presentation in the first Content Placeholder.  </a:t>
            </a:r>
          </a:p>
          <a:p>
            <a:pPr>
              <a:lnSpc>
                <a:spcPct val="110000"/>
              </a:lnSpc>
              <a:spcBef>
                <a:spcPts val="900"/>
              </a:spcBef>
              <a:spcAft>
                <a:spcPts val="900"/>
              </a:spcAft>
            </a:pPr>
            <a:r>
              <a:rPr lang="en-US" dirty="0"/>
              <a:t>The second Content Placeholder on that same slide would likely show the name of your organization.</a:t>
            </a:r>
          </a:p>
          <a:p>
            <a:endParaRPr lang="en-US" sz="2400" dirty="0"/>
          </a:p>
          <a:p>
            <a:endParaRPr lang="en-US" sz="2400" dirty="0"/>
          </a:p>
          <a:p>
            <a:endParaRPr lang="en-US" sz="2400" dirty="0"/>
          </a:p>
          <a:p>
            <a:endParaRPr lang="en-US" sz="2400" dirty="0"/>
          </a:p>
          <a:p>
            <a:endParaRPr lang="en-US" sz="2400" dirty="0"/>
          </a:p>
          <a:p>
            <a:pPr>
              <a:buNone/>
            </a:pPr>
            <a:endParaRPr lang="en-US" sz="2400" dirty="0"/>
          </a:p>
          <a:p>
            <a:endParaRPr lang="en-US" dirty="0"/>
          </a:p>
        </p:txBody>
      </p:sp>
      <p:pic>
        <p:nvPicPr>
          <p:cNvPr id="4" name="Picture 2"/>
          <p:cNvPicPr>
            <a:picLocks noChangeAspect="1" noChangeArrowheads="1"/>
          </p:cNvPicPr>
          <p:nvPr/>
        </p:nvPicPr>
        <p:blipFill>
          <a:blip r:embed="rId2" cstate="print"/>
          <a:srcRect t="18303" r="84748" b="70387"/>
          <a:stretch>
            <a:fillRect/>
          </a:stretch>
        </p:blipFill>
        <p:spPr bwMode="auto">
          <a:xfrm>
            <a:off x="450194" y="4367048"/>
            <a:ext cx="3838027" cy="22229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098" name="Picture 2"/>
          <p:cNvPicPr>
            <a:picLocks noChangeAspect="1" noChangeArrowheads="1"/>
          </p:cNvPicPr>
          <p:nvPr/>
        </p:nvPicPr>
        <p:blipFill>
          <a:blip r:embed="rId3" cstate="print"/>
          <a:srcRect l="38067" t="22917" r="23865" b="20833"/>
          <a:stretch>
            <a:fillRect/>
          </a:stretch>
        </p:blipFill>
        <p:spPr bwMode="auto">
          <a:xfrm>
            <a:off x="743250" y="1671145"/>
            <a:ext cx="3355784" cy="25256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434" y="189187"/>
            <a:ext cx="10515600" cy="1325563"/>
          </a:xfrm>
        </p:spPr>
        <p:txBody>
          <a:bodyPr/>
          <a:lstStyle/>
          <a:p>
            <a:r>
              <a:rPr lang="en-US" b="1" dirty="0"/>
              <a:t>What if I Add Extra Content?</a:t>
            </a:r>
          </a:p>
        </p:txBody>
      </p:sp>
      <p:pic>
        <p:nvPicPr>
          <p:cNvPr id="8" name="Image 4" descr="Penguins.jpg"/>
          <p:cNvPicPr>
            <a:picLocks noChangeAspect="1"/>
          </p:cNvPicPr>
          <p:nvPr/>
        </p:nvPicPr>
        <p:blipFill>
          <a:blip r:embed="rId2" cstate="print"/>
          <a:stretch>
            <a:fillRect/>
          </a:stretch>
        </p:blipFill>
        <p:spPr>
          <a:xfrm>
            <a:off x="1371598" y="1844566"/>
            <a:ext cx="3351542" cy="18852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 Box 3"/>
          <p:cNvSpPr txBox="1"/>
          <p:nvPr/>
        </p:nvSpPr>
        <p:spPr>
          <a:xfrm rot="245869">
            <a:off x="2781858" y="4282144"/>
            <a:ext cx="3258534" cy="923330"/>
          </a:xfrm>
          <a:prstGeom prst="rect">
            <a:avLst/>
          </a:prstGeom>
          <a:solidFill>
            <a:schemeClr val="accent4">
              <a:lumMod val="20000"/>
              <a:lumOff val="80000"/>
            </a:schemeClr>
          </a:solidFill>
          <a:ln w="25400">
            <a:solidFill>
              <a:srgbClr val="002060"/>
            </a:solidFill>
            <a:prstDash val="sysDash"/>
          </a:ln>
        </p:spPr>
        <p:txBody>
          <a:bodyPr wrap="square" rtlCol="0">
            <a:spAutoFit/>
          </a:bodyPr>
          <a:lstStyle/>
          <a:p>
            <a:r>
              <a:rPr lang="en-US" sz="5400" dirty="0"/>
              <a:t>Text Box</a:t>
            </a:r>
          </a:p>
        </p:txBody>
      </p:sp>
      <p:sp>
        <p:nvSpPr>
          <p:cNvPr id="6" name="Word Art 2"/>
          <p:cNvSpPr/>
          <p:nvPr/>
        </p:nvSpPr>
        <p:spPr>
          <a:xfrm>
            <a:off x="1189871" y="5410201"/>
            <a:ext cx="3401124" cy="923330"/>
          </a:xfrm>
          <a:prstGeom prst="rect">
            <a:avLst/>
          </a:prstGeom>
          <a:noFill/>
        </p:spPr>
        <p:txBody>
          <a:bodyPr wrap="none" lIns="91440" tIns="45720" rIns="91440" bIns="45720">
            <a:spAutoFit/>
          </a:bodyPr>
          <a:lstStyle/>
          <a:p>
            <a:pPr algn="ctr"/>
            <a:r>
              <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Word Art</a:t>
            </a:r>
          </a:p>
        </p:txBody>
      </p:sp>
      <p:sp>
        <p:nvSpPr>
          <p:cNvPr id="7" name="Content Placeholder 5"/>
          <p:cNvSpPr>
            <a:spLocks noGrp="1"/>
          </p:cNvSpPr>
          <p:nvPr>
            <p:ph idx="1"/>
          </p:nvPr>
        </p:nvSpPr>
        <p:spPr>
          <a:xfrm>
            <a:off x="7614745" y="2030575"/>
            <a:ext cx="4114799" cy="4351338"/>
          </a:xfrm>
        </p:spPr>
        <p:txBody>
          <a:bodyPr>
            <a:normAutofit/>
          </a:bodyPr>
          <a:lstStyle/>
          <a:p>
            <a:pPr>
              <a:lnSpc>
                <a:spcPct val="110000"/>
              </a:lnSpc>
              <a:buNone/>
            </a:pPr>
            <a:r>
              <a:rPr lang="en-US" b="1" dirty="0"/>
              <a:t>For Example:</a:t>
            </a:r>
          </a:p>
          <a:p>
            <a:pPr>
              <a:lnSpc>
                <a:spcPct val="110000"/>
              </a:lnSpc>
            </a:pPr>
            <a:r>
              <a:rPr lang="en-US" dirty="0"/>
              <a:t>Image</a:t>
            </a:r>
          </a:p>
          <a:p>
            <a:pPr>
              <a:lnSpc>
                <a:spcPct val="110000"/>
              </a:lnSpc>
            </a:pPr>
            <a:r>
              <a:rPr lang="en-US" dirty="0"/>
              <a:t>Text box</a:t>
            </a:r>
          </a:p>
          <a:p>
            <a:pPr>
              <a:lnSpc>
                <a:spcPct val="110000"/>
              </a:lnSpc>
            </a:pPr>
            <a:r>
              <a:rPr lang="en-US" dirty="0"/>
              <a:t>Word Art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910" y="284480"/>
            <a:ext cx="10900979" cy="1325563"/>
          </a:xfrm>
        </p:spPr>
        <p:txBody>
          <a:bodyPr>
            <a:normAutofit/>
          </a:bodyPr>
          <a:lstStyle/>
          <a:p>
            <a:r>
              <a:rPr lang="en-US" sz="4000" b="1" dirty="0"/>
              <a:t>How do I ensure a slide’s reading order is correct?  (Steps 1-3</a:t>
            </a:r>
            <a:r>
              <a:rPr lang="en-US" sz="3600" b="1" dirty="0"/>
              <a:t>)</a:t>
            </a:r>
          </a:p>
        </p:txBody>
      </p:sp>
      <p:sp>
        <p:nvSpPr>
          <p:cNvPr id="3" name="Content Placeholder 2"/>
          <p:cNvSpPr>
            <a:spLocks noGrp="1"/>
          </p:cNvSpPr>
          <p:nvPr>
            <p:ph idx="1"/>
          </p:nvPr>
        </p:nvSpPr>
        <p:spPr>
          <a:xfrm>
            <a:off x="4981903" y="2332037"/>
            <a:ext cx="5200168" cy="4525963"/>
          </a:xfrm>
        </p:spPr>
        <p:txBody>
          <a:bodyPr>
            <a:normAutofit/>
          </a:bodyPr>
          <a:lstStyle/>
          <a:p>
            <a:pPr>
              <a:lnSpc>
                <a:spcPct val="110000"/>
              </a:lnSpc>
              <a:spcBef>
                <a:spcPts val="1200"/>
              </a:spcBef>
              <a:spcAft>
                <a:spcPts val="1200"/>
              </a:spcAft>
              <a:buNone/>
            </a:pPr>
            <a:r>
              <a:rPr lang="en-US" b="1" dirty="0"/>
              <a:t>Steps 1-3:</a:t>
            </a:r>
          </a:p>
          <a:p>
            <a:pPr marL="514350" indent="-514350">
              <a:lnSpc>
                <a:spcPct val="110000"/>
              </a:lnSpc>
              <a:spcBef>
                <a:spcPts val="1200"/>
              </a:spcBef>
              <a:spcAft>
                <a:spcPts val="1200"/>
              </a:spcAft>
              <a:buFont typeface="+mj-lt"/>
              <a:buAutoNum type="arabicPeriod"/>
            </a:pPr>
            <a:r>
              <a:rPr lang="en-US" dirty="0"/>
              <a:t>From the </a:t>
            </a:r>
            <a:r>
              <a:rPr lang="en-US" b="1" dirty="0"/>
              <a:t>Home tab</a:t>
            </a:r>
          </a:p>
          <a:p>
            <a:pPr marL="514350" indent="-514350">
              <a:lnSpc>
                <a:spcPct val="110000"/>
              </a:lnSpc>
              <a:spcBef>
                <a:spcPts val="1200"/>
              </a:spcBef>
              <a:spcAft>
                <a:spcPts val="1200"/>
              </a:spcAft>
              <a:buFont typeface="+mj-lt"/>
              <a:buAutoNum type="arabicPeriod"/>
            </a:pPr>
            <a:r>
              <a:rPr lang="en-US" dirty="0"/>
              <a:t>Select </a:t>
            </a:r>
            <a:r>
              <a:rPr lang="en-US" b="1" dirty="0"/>
              <a:t>Arrange</a:t>
            </a:r>
          </a:p>
          <a:p>
            <a:pPr marL="514350" indent="-514350">
              <a:lnSpc>
                <a:spcPct val="110000"/>
              </a:lnSpc>
              <a:spcBef>
                <a:spcPts val="1200"/>
              </a:spcBef>
              <a:spcAft>
                <a:spcPts val="1200"/>
              </a:spcAft>
              <a:buFont typeface="+mj-lt"/>
              <a:buAutoNum type="arabicPeriod"/>
            </a:pPr>
            <a:r>
              <a:rPr lang="en-US" dirty="0"/>
              <a:t>Then </a:t>
            </a:r>
            <a:r>
              <a:rPr lang="en-US" b="1" dirty="0"/>
              <a:t>Selection Pane</a:t>
            </a:r>
          </a:p>
          <a:p>
            <a:pPr>
              <a:buNone/>
            </a:pPr>
            <a:r>
              <a:rPr lang="en-US" dirty="0"/>
              <a:t>  </a:t>
            </a:r>
          </a:p>
        </p:txBody>
      </p:sp>
      <p:pic>
        <p:nvPicPr>
          <p:cNvPr id="5124" name="Picture 4"/>
          <p:cNvPicPr>
            <a:picLocks noChangeAspect="1" noChangeArrowheads="1"/>
          </p:cNvPicPr>
          <p:nvPr/>
        </p:nvPicPr>
        <p:blipFill>
          <a:blip r:embed="rId2" cstate="print"/>
          <a:srcRect l="25930" t="32099" r="54186" b="22155"/>
          <a:stretch>
            <a:fillRect/>
          </a:stretch>
        </p:blipFill>
        <p:spPr bwMode="auto">
          <a:xfrm>
            <a:off x="1105338" y="1950720"/>
            <a:ext cx="3291840" cy="46126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483" y="380891"/>
            <a:ext cx="10654862" cy="1325563"/>
          </a:xfrm>
        </p:spPr>
        <p:txBody>
          <a:bodyPr>
            <a:normAutofit/>
          </a:bodyPr>
          <a:lstStyle/>
          <a:p>
            <a:r>
              <a:rPr lang="en-US" sz="4000" b="1" dirty="0"/>
              <a:t>How do I ensure a slide’s reading order is correct?  (Steps 4-6</a:t>
            </a:r>
            <a:r>
              <a:rPr lang="en-US" sz="3600" b="1" dirty="0"/>
              <a:t>)</a:t>
            </a:r>
            <a:endParaRPr lang="en-US" sz="4000" b="1" dirty="0"/>
          </a:p>
        </p:txBody>
      </p:sp>
      <p:sp>
        <p:nvSpPr>
          <p:cNvPr id="3" name="Content Placeholder 2"/>
          <p:cNvSpPr>
            <a:spLocks noGrp="1"/>
          </p:cNvSpPr>
          <p:nvPr>
            <p:ph idx="1"/>
          </p:nvPr>
        </p:nvSpPr>
        <p:spPr>
          <a:xfrm>
            <a:off x="4587766" y="2364828"/>
            <a:ext cx="7220606" cy="4303986"/>
          </a:xfrm>
        </p:spPr>
        <p:txBody>
          <a:bodyPr>
            <a:normAutofit fontScale="77500" lnSpcReduction="20000"/>
          </a:bodyPr>
          <a:lstStyle/>
          <a:p>
            <a:pPr>
              <a:lnSpc>
                <a:spcPct val="130000"/>
              </a:lnSpc>
              <a:spcBef>
                <a:spcPts val="1200"/>
              </a:spcBef>
              <a:spcAft>
                <a:spcPts val="1200"/>
              </a:spcAft>
              <a:buNone/>
            </a:pPr>
            <a:r>
              <a:rPr lang="en-US" sz="3600" b="1" dirty="0"/>
              <a:t>At first, the order may appear incorrect:</a:t>
            </a:r>
          </a:p>
          <a:p>
            <a:pPr marL="514350" indent="-514350">
              <a:lnSpc>
                <a:spcPct val="130000"/>
              </a:lnSpc>
              <a:spcBef>
                <a:spcPts val="1200"/>
              </a:spcBef>
              <a:spcAft>
                <a:spcPts val="1200"/>
              </a:spcAft>
              <a:buFont typeface="+mj-lt"/>
              <a:buAutoNum type="arabicPeriod" startAt="4"/>
            </a:pPr>
            <a:r>
              <a:rPr lang="en-US" sz="3600" dirty="0"/>
              <a:t>The item you want to be read first should be on the bottom.</a:t>
            </a:r>
          </a:p>
          <a:p>
            <a:pPr marL="514350" indent="-514350">
              <a:lnSpc>
                <a:spcPct val="130000"/>
              </a:lnSpc>
              <a:spcBef>
                <a:spcPts val="1200"/>
              </a:spcBef>
              <a:spcAft>
                <a:spcPts val="1200"/>
              </a:spcAft>
              <a:buFont typeface="+mj-lt"/>
              <a:buAutoNum type="arabicPeriod" startAt="4"/>
            </a:pPr>
            <a:r>
              <a:rPr lang="en-US" sz="3600" dirty="0"/>
              <a:t>The item you want to be read next should be just above it.</a:t>
            </a:r>
          </a:p>
          <a:p>
            <a:pPr marL="514350" indent="-514350">
              <a:lnSpc>
                <a:spcPct val="130000"/>
              </a:lnSpc>
              <a:spcBef>
                <a:spcPts val="1200"/>
              </a:spcBef>
              <a:spcAft>
                <a:spcPts val="1200"/>
              </a:spcAft>
              <a:buFont typeface="+mj-lt"/>
              <a:buAutoNum type="arabicPeriod" startAt="4"/>
            </a:pPr>
            <a:r>
              <a:rPr lang="en-US" sz="3600" dirty="0"/>
              <a:t>The item to be read last should be at the top.</a:t>
            </a:r>
          </a:p>
          <a:p>
            <a:pPr>
              <a:buNone/>
            </a:pPr>
            <a:endParaRPr lang="en-US" dirty="0"/>
          </a:p>
        </p:txBody>
      </p:sp>
      <p:pic>
        <p:nvPicPr>
          <p:cNvPr id="7" name="Picture 4"/>
          <p:cNvPicPr>
            <a:picLocks noChangeAspect="1" noChangeArrowheads="1"/>
          </p:cNvPicPr>
          <p:nvPr/>
        </p:nvPicPr>
        <p:blipFill>
          <a:blip r:embed="rId3" cstate="print"/>
          <a:srcRect l="27917" t="32847" r="47083" b="39000"/>
          <a:stretch>
            <a:fillRect/>
          </a:stretch>
        </p:blipFill>
        <p:spPr bwMode="auto">
          <a:xfrm>
            <a:off x="440734" y="2695903"/>
            <a:ext cx="3869284" cy="32680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483" y="380891"/>
            <a:ext cx="10654862" cy="1325563"/>
          </a:xfrm>
        </p:spPr>
        <p:txBody>
          <a:bodyPr>
            <a:normAutofit/>
          </a:bodyPr>
          <a:lstStyle/>
          <a:p>
            <a:r>
              <a:rPr lang="en-US" sz="4000" b="1" dirty="0"/>
              <a:t>How do I ensure a slide’s reading order is correct?  (Step 7</a:t>
            </a:r>
            <a:r>
              <a:rPr lang="en-US" sz="3600" b="1" dirty="0"/>
              <a:t>)</a:t>
            </a:r>
            <a:endParaRPr lang="en-US" sz="4000" b="1" dirty="0"/>
          </a:p>
        </p:txBody>
      </p:sp>
      <p:sp>
        <p:nvSpPr>
          <p:cNvPr id="3" name="Content Placeholder 2"/>
          <p:cNvSpPr>
            <a:spLocks noGrp="1"/>
          </p:cNvSpPr>
          <p:nvPr>
            <p:ph idx="1"/>
          </p:nvPr>
        </p:nvSpPr>
        <p:spPr>
          <a:xfrm>
            <a:off x="5181600" y="2874556"/>
            <a:ext cx="6705600" cy="2611844"/>
          </a:xfrm>
        </p:spPr>
        <p:txBody>
          <a:bodyPr>
            <a:normAutofit/>
          </a:bodyPr>
          <a:lstStyle/>
          <a:p>
            <a:pPr marL="514350" indent="-514350">
              <a:lnSpc>
                <a:spcPct val="110000"/>
              </a:lnSpc>
              <a:spcBef>
                <a:spcPts val="1200"/>
              </a:spcBef>
              <a:spcAft>
                <a:spcPts val="1200"/>
              </a:spcAft>
              <a:buNone/>
            </a:pPr>
            <a:r>
              <a:rPr lang="en-US" b="1" dirty="0"/>
              <a:t>Final Step:</a:t>
            </a:r>
          </a:p>
          <a:p>
            <a:pPr marL="514350" indent="-514350">
              <a:lnSpc>
                <a:spcPct val="110000"/>
              </a:lnSpc>
              <a:spcBef>
                <a:spcPts val="1200"/>
              </a:spcBef>
              <a:spcAft>
                <a:spcPts val="1200"/>
              </a:spcAft>
              <a:buFont typeface="+mj-lt"/>
              <a:buAutoNum type="arabicPeriod" startAt="7"/>
            </a:pPr>
            <a:r>
              <a:rPr lang="en-US" dirty="0"/>
              <a:t>Move each item up or down to correct reading order.</a:t>
            </a:r>
          </a:p>
          <a:p>
            <a:pPr>
              <a:buNone/>
            </a:pPr>
            <a:endParaRPr lang="en-US" dirty="0"/>
          </a:p>
        </p:txBody>
      </p:sp>
      <p:pic>
        <p:nvPicPr>
          <p:cNvPr id="5" name="Picture 4"/>
          <p:cNvPicPr>
            <a:picLocks noChangeAspect="1" noChangeArrowheads="1"/>
          </p:cNvPicPr>
          <p:nvPr/>
        </p:nvPicPr>
        <p:blipFill>
          <a:blip r:embed="rId3" cstate="print"/>
          <a:srcRect l="27917" t="32847" r="47083" b="27431"/>
          <a:stretch>
            <a:fillRect/>
          </a:stretch>
        </p:blipFill>
        <p:spPr bwMode="auto">
          <a:xfrm>
            <a:off x="975360" y="2093637"/>
            <a:ext cx="3495040" cy="41649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ounded Rectangle 6"/>
          <p:cNvSpPr/>
          <p:nvPr/>
        </p:nvSpPr>
        <p:spPr>
          <a:xfrm>
            <a:off x="2844800" y="5059680"/>
            <a:ext cx="1584960" cy="119888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608965"/>
            <a:ext cx="11252200" cy="1325563"/>
          </a:xfrm>
        </p:spPr>
        <p:txBody>
          <a:bodyPr>
            <a:normAutofit fontScale="90000"/>
          </a:bodyPr>
          <a:lstStyle/>
          <a:p>
            <a:pPr lvl="0"/>
            <a:r>
              <a:rPr lang="en-US" sz="4000" b="1" dirty="0">
                <a:solidFill>
                  <a:prstClr val="black"/>
                </a:solidFill>
              </a:rPr>
              <a:t>What if I don’t want all content on the slide read by the screen reader?</a:t>
            </a:r>
            <a:br>
              <a:rPr lang="en-US" dirty="0">
                <a:solidFill>
                  <a:prstClr val="black"/>
                </a:solidFill>
              </a:rPr>
            </a:br>
            <a:endParaRPr lang="en-US" dirty="0"/>
          </a:p>
        </p:txBody>
      </p:sp>
      <p:sp>
        <p:nvSpPr>
          <p:cNvPr id="4" name="Slide Number Placeholder 3"/>
          <p:cNvSpPr>
            <a:spLocks noGrp="1"/>
          </p:cNvSpPr>
          <p:nvPr>
            <p:ph type="sldNum" sz="quarter" idx="12"/>
          </p:nvPr>
        </p:nvSpPr>
        <p:spPr/>
        <p:txBody>
          <a:bodyPr/>
          <a:lstStyle/>
          <a:p>
            <a:fld id="{6A29E725-4762-403F-A189-98A65781A6E2}" type="slidenum">
              <a:rPr lang="en-US" smtClean="0"/>
              <a:pPr/>
              <a:t>157</a:t>
            </a:fld>
            <a:endParaRPr lang="en-US" dirty="0"/>
          </a:p>
        </p:txBody>
      </p:sp>
      <p:pic>
        <p:nvPicPr>
          <p:cNvPr id="8" name="Picture 3"/>
          <p:cNvPicPr>
            <a:picLocks noGrp="1" noChangeAspect="1" noChangeArrowheads="1"/>
          </p:cNvPicPr>
          <p:nvPr>
            <p:ph idx="1"/>
          </p:nvPr>
        </p:nvPicPr>
        <p:blipFill>
          <a:blip r:embed="rId2" cstate="print"/>
          <a:srcRect l="21725" t="30973" r="31319" b="28342"/>
          <a:stretch>
            <a:fillRect/>
          </a:stretch>
        </p:blipFill>
        <p:spPr bwMode="auto">
          <a:xfrm>
            <a:off x="731520" y="2377440"/>
            <a:ext cx="6045295" cy="3637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rot="10800000" flipH="1" flipV="1">
            <a:off x="7132320" y="3211503"/>
            <a:ext cx="4734560" cy="1964512"/>
          </a:xfrm>
          <a:prstGeom prst="rect">
            <a:avLst/>
          </a:prstGeom>
          <a:noFill/>
        </p:spPr>
        <p:txBody>
          <a:bodyPr wrap="square" rtlCol="0">
            <a:spAutoFit/>
          </a:bodyPr>
          <a:lstStyle/>
          <a:p>
            <a:pPr>
              <a:lnSpc>
                <a:spcPct val="110000"/>
              </a:lnSpc>
            </a:pPr>
            <a:r>
              <a:rPr lang="en-US" sz="2800" dirty="0"/>
              <a:t>If you think it’s better that some of the slide’s content be hidden from the screen reader, you can hide those items.</a:t>
            </a:r>
          </a:p>
        </p:txBody>
      </p:sp>
      <p:cxnSp>
        <p:nvCxnSpPr>
          <p:cNvPr id="14" name="Straight Connector 13"/>
          <p:cNvCxnSpPr/>
          <p:nvPr/>
        </p:nvCxnSpPr>
        <p:spPr>
          <a:xfrm>
            <a:off x="1422400" y="3393440"/>
            <a:ext cx="1849120" cy="243840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300480" y="3373120"/>
            <a:ext cx="1869440" cy="247904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608965"/>
            <a:ext cx="11338560" cy="1325563"/>
          </a:xfrm>
        </p:spPr>
        <p:txBody>
          <a:bodyPr>
            <a:normAutofit/>
          </a:bodyPr>
          <a:lstStyle/>
          <a:p>
            <a:pPr lvl="0"/>
            <a:r>
              <a:rPr lang="en-US" b="1" dirty="0">
                <a:solidFill>
                  <a:prstClr val="black"/>
                </a:solidFill>
              </a:rPr>
              <a:t>How do I hide content from the screen reader?</a:t>
            </a:r>
            <a:br>
              <a:rPr lang="en-US" dirty="0">
                <a:solidFill>
                  <a:prstClr val="black"/>
                </a:solidFill>
              </a:rPr>
            </a:br>
            <a:endParaRPr lang="en-US" dirty="0"/>
          </a:p>
        </p:txBody>
      </p:sp>
      <p:sp>
        <p:nvSpPr>
          <p:cNvPr id="4" name="Slide Number Placeholder 3"/>
          <p:cNvSpPr>
            <a:spLocks noGrp="1"/>
          </p:cNvSpPr>
          <p:nvPr>
            <p:ph type="sldNum" sz="quarter" idx="12"/>
          </p:nvPr>
        </p:nvSpPr>
        <p:spPr/>
        <p:txBody>
          <a:bodyPr/>
          <a:lstStyle/>
          <a:p>
            <a:fld id="{6A29E725-4762-403F-A189-98A65781A6E2}" type="slidenum">
              <a:rPr lang="en-US" smtClean="0"/>
              <a:pPr/>
              <a:t>158</a:t>
            </a:fld>
            <a:endParaRPr lang="en-US" dirty="0"/>
          </a:p>
        </p:txBody>
      </p:sp>
      <p:sp>
        <p:nvSpPr>
          <p:cNvPr id="9" name="TextBox 8"/>
          <p:cNvSpPr txBox="1"/>
          <p:nvPr/>
        </p:nvSpPr>
        <p:spPr>
          <a:xfrm rot="10800000" flipH="1" flipV="1">
            <a:off x="5974080" y="3461191"/>
            <a:ext cx="5831840" cy="1424493"/>
          </a:xfrm>
          <a:prstGeom prst="rect">
            <a:avLst/>
          </a:prstGeom>
          <a:noFill/>
        </p:spPr>
        <p:txBody>
          <a:bodyPr wrap="square" rtlCol="0">
            <a:spAutoFit/>
          </a:bodyPr>
          <a:lstStyle/>
          <a:p>
            <a:pPr marL="342900" indent="-342900">
              <a:lnSpc>
                <a:spcPct val="110000"/>
              </a:lnSpc>
            </a:pPr>
            <a:r>
              <a:rPr lang="en-US" sz="2800" dirty="0"/>
              <a:t>	</a:t>
            </a:r>
            <a:r>
              <a:rPr lang="en-US" sz="2600" dirty="0"/>
              <a:t>Select </a:t>
            </a:r>
            <a:r>
              <a:rPr lang="en-US" sz="2600" b="1" dirty="0"/>
              <a:t>Hide</a:t>
            </a:r>
            <a:r>
              <a:rPr lang="en-US" sz="2600" dirty="0"/>
              <a:t> by clicking on the </a:t>
            </a:r>
            <a:r>
              <a:rPr lang="en-US" sz="2600" b="1" dirty="0"/>
              <a:t>eye icon </a:t>
            </a:r>
            <a:r>
              <a:rPr lang="en-US" sz="2600" dirty="0"/>
              <a:t>for each item you would like to hide from the screen reader.  </a:t>
            </a:r>
          </a:p>
        </p:txBody>
      </p:sp>
      <p:pic>
        <p:nvPicPr>
          <p:cNvPr id="10242" name="Picture 2"/>
          <p:cNvPicPr>
            <a:picLocks noChangeAspect="1" noChangeArrowheads="1"/>
          </p:cNvPicPr>
          <p:nvPr/>
        </p:nvPicPr>
        <p:blipFill>
          <a:blip r:embed="rId2" cstate="print"/>
          <a:srcRect l="19583" t="43056" r="52708" b="27222"/>
          <a:stretch>
            <a:fillRect/>
          </a:stretch>
        </p:blipFill>
        <p:spPr bwMode="auto">
          <a:xfrm>
            <a:off x="345440" y="1767839"/>
            <a:ext cx="5953760" cy="4789867"/>
          </a:xfrm>
          <a:prstGeom prst="rect">
            <a:avLst/>
          </a:prstGeom>
          <a:noFill/>
          <a:ln w="9525">
            <a:noFill/>
            <a:miter lim="800000"/>
            <a:headEnd/>
            <a:tailEnd/>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3680" y="649605"/>
            <a:ext cx="7533640" cy="1325563"/>
          </a:xfrm>
        </p:spPr>
        <p:txBody>
          <a:bodyPr/>
          <a:lstStyle/>
          <a:p>
            <a:r>
              <a:rPr lang="en-US" b="1" dirty="0"/>
              <a:t>Can a screen reader user hear hidden content?</a:t>
            </a:r>
          </a:p>
        </p:txBody>
      </p:sp>
      <p:pic>
        <p:nvPicPr>
          <p:cNvPr id="8" name="Picture 2"/>
          <p:cNvPicPr>
            <a:picLocks noChangeAspect="1" noChangeArrowheads="1"/>
          </p:cNvPicPr>
          <p:nvPr/>
        </p:nvPicPr>
        <p:blipFill>
          <a:blip r:embed="rId2" cstate="print"/>
          <a:srcRect l="19583" t="43056" r="52708" b="27222"/>
          <a:stretch>
            <a:fillRect/>
          </a:stretch>
        </p:blipFill>
        <p:spPr bwMode="auto">
          <a:xfrm>
            <a:off x="447041" y="495165"/>
            <a:ext cx="3291840" cy="2648323"/>
          </a:xfrm>
          <a:prstGeom prst="rect">
            <a:avLst/>
          </a:prstGeom>
          <a:noFill/>
          <a:ln w="9525">
            <a:noFill/>
            <a:miter lim="800000"/>
            <a:headEnd/>
            <a:tailEnd/>
          </a:ln>
        </p:spPr>
      </p:pic>
      <p:pic>
        <p:nvPicPr>
          <p:cNvPr id="11266" name="Picture 2"/>
          <p:cNvPicPr>
            <a:picLocks noChangeAspect="1" noChangeArrowheads="1"/>
          </p:cNvPicPr>
          <p:nvPr/>
        </p:nvPicPr>
        <p:blipFill>
          <a:blip r:embed="rId3" cstate="print"/>
          <a:srcRect l="21250" t="46111" r="51458" b="30278"/>
          <a:stretch>
            <a:fillRect/>
          </a:stretch>
        </p:blipFill>
        <p:spPr bwMode="auto">
          <a:xfrm>
            <a:off x="460306" y="3108959"/>
            <a:ext cx="5777934" cy="3749041"/>
          </a:xfrm>
          <a:prstGeom prst="rect">
            <a:avLst/>
          </a:prstGeom>
          <a:noFill/>
          <a:ln w="9525">
            <a:noFill/>
            <a:miter lim="800000"/>
            <a:headEnd/>
            <a:tailEnd/>
          </a:ln>
        </p:spPr>
      </p:pic>
      <p:sp>
        <p:nvSpPr>
          <p:cNvPr id="3" name="Content Placeholder 2"/>
          <p:cNvSpPr>
            <a:spLocks noGrp="1"/>
          </p:cNvSpPr>
          <p:nvPr>
            <p:ph idx="1"/>
          </p:nvPr>
        </p:nvSpPr>
        <p:spPr>
          <a:xfrm>
            <a:off x="6409558" y="3542281"/>
            <a:ext cx="5425440" cy="2796858"/>
          </a:xfrm>
        </p:spPr>
        <p:txBody>
          <a:bodyPr>
            <a:normAutofit/>
          </a:bodyPr>
          <a:lstStyle/>
          <a:p>
            <a:pPr>
              <a:lnSpc>
                <a:spcPct val="110000"/>
              </a:lnSpc>
              <a:spcBef>
                <a:spcPts val="1200"/>
              </a:spcBef>
              <a:spcAft>
                <a:spcPts val="1200"/>
              </a:spcAft>
              <a:buNone/>
            </a:pPr>
            <a:r>
              <a:rPr lang="en-US" sz="2600" dirty="0"/>
              <a:t>	No.  If you were to hide the 3 images on the left, the screen reader user will only hear the </a:t>
            </a:r>
            <a:r>
              <a:rPr lang="en-US" sz="2600" b="1" dirty="0"/>
              <a:t>text from the Title and the Content Placeholder.</a:t>
            </a:r>
            <a:endParaRPr lang="en-US" sz="2600" dirty="0"/>
          </a:p>
        </p:txBody>
      </p:sp>
      <p:sp>
        <p:nvSpPr>
          <p:cNvPr id="4" name="Slide Number Placeholder 3"/>
          <p:cNvSpPr>
            <a:spLocks noGrp="1"/>
          </p:cNvSpPr>
          <p:nvPr>
            <p:ph type="sldNum" sz="quarter" idx="12"/>
          </p:nvPr>
        </p:nvSpPr>
        <p:spPr/>
        <p:txBody>
          <a:bodyPr/>
          <a:lstStyle/>
          <a:p>
            <a:fld id="{6A29E725-4762-403F-A189-98A65781A6E2}" type="slidenum">
              <a:rPr lang="en-US" smtClean="0"/>
              <a:pPr/>
              <a:t>159</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564" y="760882"/>
            <a:ext cx="10111407" cy="1143000"/>
          </a:xfrm>
        </p:spPr>
        <p:txBody>
          <a:bodyPr>
            <a:normAutofit fontScale="90000"/>
          </a:bodyPr>
          <a:lstStyle/>
          <a:p>
            <a:br>
              <a:rPr lang="en-US" sz="4900" b="1" dirty="0"/>
            </a:br>
            <a:r>
              <a:rPr lang="en-US" sz="4900" b="1" dirty="0"/>
              <a:t>What font styles should I use?</a:t>
            </a:r>
            <a:br>
              <a:rPr lang="en-US" sz="4900" dirty="0"/>
            </a:br>
            <a:r>
              <a:rPr lang="en-US" dirty="0"/>
              <a:t> </a:t>
            </a:r>
            <a:br>
              <a:rPr lang="en-US" dirty="0"/>
            </a:br>
            <a:endParaRPr lang="en-US" dirty="0"/>
          </a:p>
        </p:txBody>
      </p:sp>
      <p:sp>
        <p:nvSpPr>
          <p:cNvPr id="3" name="Content Placeholder 2"/>
          <p:cNvSpPr>
            <a:spLocks noGrp="1"/>
          </p:cNvSpPr>
          <p:nvPr>
            <p:ph sz="half" idx="2"/>
          </p:nvPr>
        </p:nvSpPr>
        <p:spPr>
          <a:xfrm>
            <a:off x="6017418" y="2437100"/>
            <a:ext cx="4640072" cy="1914183"/>
          </a:xfrm>
        </p:spPr>
        <p:txBody>
          <a:bodyPr>
            <a:normAutofit/>
          </a:bodyPr>
          <a:lstStyle/>
          <a:p>
            <a:pPr marL="0" indent="0">
              <a:lnSpc>
                <a:spcPct val="110000"/>
              </a:lnSpc>
              <a:spcBef>
                <a:spcPts val="0"/>
              </a:spcBef>
              <a:buNone/>
            </a:pPr>
            <a:r>
              <a:rPr lang="en-US" sz="2600" dirty="0"/>
              <a:t>Choose standard fonts with easily recognizable upper and lower case characters. </a:t>
            </a:r>
          </a:p>
          <a:p>
            <a:pPr marL="0" indent="0">
              <a:lnSpc>
                <a:spcPct val="150000"/>
              </a:lnSpc>
              <a:spcBef>
                <a:spcPts val="0"/>
              </a:spcBef>
              <a:buNone/>
            </a:pPr>
            <a:endParaRPr lang="en-US" sz="2400" dirty="0"/>
          </a:p>
          <a:p>
            <a:pPr>
              <a:buNone/>
            </a:pPr>
            <a:endParaRPr lang="en-US" dirty="0"/>
          </a:p>
          <a:p>
            <a:pPr marL="0" indent="0">
              <a:buNone/>
            </a:pPr>
            <a:endParaRPr lang="en-US" sz="3400" dirty="0"/>
          </a:p>
        </p:txBody>
      </p:sp>
      <p:sp>
        <p:nvSpPr>
          <p:cNvPr id="8" name="Content Placeholder 7"/>
          <p:cNvSpPr>
            <a:spLocks noGrp="1"/>
          </p:cNvSpPr>
          <p:nvPr>
            <p:ph sz="quarter" idx="4"/>
          </p:nvPr>
        </p:nvSpPr>
        <p:spPr>
          <a:xfrm>
            <a:off x="829862" y="2074492"/>
            <a:ext cx="4707811" cy="2749756"/>
          </a:xfrm>
          <a:solidFill>
            <a:srgbClr val="FFFFCC"/>
          </a:solidFill>
          <a:ln>
            <a:solidFill>
              <a:schemeClr val="tx1"/>
            </a:solidFill>
          </a:ln>
        </p:spPr>
        <p:txBody>
          <a:bodyPr>
            <a:normAutofit/>
          </a:bodyPr>
          <a:lstStyle/>
          <a:p>
            <a:pPr marL="0" indent="0">
              <a:buNone/>
            </a:pPr>
            <a:r>
              <a:rPr lang="en-US" sz="3000" b="1" u="sng" dirty="0">
                <a:latin typeface="Arial" panose="020B0604020202020204" pitchFamily="34" charset="0"/>
                <a:cs typeface="Arial" panose="020B0604020202020204" pitchFamily="34" charset="0"/>
              </a:rPr>
              <a:t>A few good choices are</a:t>
            </a:r>
            <a:r>
              <a:rPr lang="en-US" sz="3000" u="sng" dirty="0">
                <a:latin typeface="Arial" pitchFamily="34" charset="0"/>
                <a:cs typeface="Arial" pitchFamily="34" charset="0"/>
              </a:rPr>
              <a:t>:</a:t>
            </a:r>
          </a:p>
          <a:p>
            <a:r>
              <a:rPr lang="en-US" sz="3000" dirty="0">
                <a:latin typeface="Arial" pitchFamily="34" charset="0"/>
                <a:cs typeface="Arial" pitchFamily="34" charset="0"/>
              </a:rPr>
              <a:t>Arial</a:t>
            </a:r>
          </a:p>
          <a:p>
            <a:r>
              <a:rPr lang="en-US" sz="3000" dirty="0">
                <a:cs typeface="Arial" pitchFamily="34" charset="0"/>
              </a:rPr>
              <a:t>Calibri</a:t>
            </a:r>
          </a:p>
          <a:p>
            <a:r>
              <a:rPr lang="en-US" sz="3000" dirty="0">
                <a:latin typeface="Times New Roman" panose="02020603050405020304" pitchFamily="18" charset="0"/>
                <a:cs typeface="Times New Roman" panose="02020603050405020304" pitchFamily="18" charset="0"/>
              </a:rPr>
              <a:t>Georgia</a:t>
            </a:r>
          </a:p>
          <a:p>
            <a:r>
              <a:rPr lang="en-US" sz="3000" dirty="0">
                <a:latin typeface="Times New Roman" panose="02020603050405020304" pitchFamily="18" charset="0"/>
                <a:cs typeface="Times New Roman" panose="02020603050405020304" pitchFamily="18" charset="0"/>
              </a:rPr>
              <a:t>Garamond</a:t>
            </a:r>
          </a:p>
          <a:p>
            <a:pPr marL="0" indent="0">
              <a:buNone/>
            </a:pPr>
            <a:endParaRPr lang="en-US" dirty="0"/>
          </a:p>
        </p:txBody>
      </p:sp>
      <p:sp>
        <p:nvSpPr>
          <p:cNvPr id="5" name="Slide Number Placeholder 4">
            <a:extLst>
              <a:ext uri="{FF2B5EF4-FFF2-40B4-BE49-F238E27FC236}">
                <a16:creationId xmlns:a16="http://schemas.microsoft.com/office/drawing/2014/main" id="{4F770360-9D5F-4C0D-BF71-6073180001FD}"/>
              </a:ext>
            </a:extLst>
          </p:cNvPr>
          <p:cNvSpPr>
            <a:spLocks noGrp="1"/>
          </p:cNvSpPr>
          <p:nvPr>
            <p:ph type="sldNum" sz="quarter" idx="12"/>
          </p:nvPr>
        </p:nvSpPr>
        <p:spPr/>
        <p:txBody>
          <a:bodyPr/>
          <a:lstStyle/>
          <a:p>
            <a:fld id="{7D390B86-BFAD-486C-88D7-4C2F923AC000}" type="slidenum">
              <a:rPr lang="en-US" smtClean="0"/>
              <a:pPr/>
              <a:t>16</a:t>
            </a:fld>
            <a:endParaRPr lang="en-US"/>
          </a:p>
        </p:txBody>
      </p:sp>
    </p:spTree>
    <p:extLst>
      <p:ext uri="{BB962C8B-B14F-4D97-AF65-F5344CB8AC3E}">
        <p14:creationId xmlns:p14="http://schemas.microsoft.com/office/powerpoint/2010/main" val="46954605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7D70DC79-808E-4434-B13C-F6533A6776A4}" type="datetime1">
              <a:rPr lang="en-US" smtClean="0"/>
              <a:pPr/>
              <a:t>12/28/2018</a:t>
            </a:fld>
            <a:endParaRPr lang="en-US" dirty="0"/>
          </a:p>
        </p:txBody>
      </p:sp>
      <p:sp>
        <p:nvSpPr>
          <p:cNvPr id="5" name="Slide Number Placeholder 4"/>
          <p:cNvSpPr>
            <a:spLocks noGrp="1"/>
          </p:cNvSpPr>
          <p:nvPr>
            <p:ph type="sldNum" sz="quarter" idx="12"/>
          </p:nvPr>
        </p:nvSpPr>
        <p:spPr/>
        <p:txBody>
          <a:bodyPr/>
          <a:lstStyle/>
          <a:p>
            <a:fld id="{6A29E725-4762-403F-A189-98A65781A6E2}" type="slidenum">
              <a:rPr lang="en-US" smtClean="0"/>
              <a:pPr/>
              <a:t>160</a:t>
            </a:fld>
            <a:endParaRPr lang="en-US" dirty="0"/>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256" y="397641"/>
            <a:ext cx="10972800" cy="1143000"/>
          </a:xfrm>
        </p:spPr>
        <p:txBody>
          <a:bodyPr>
            <a:normAutofit fontScale="90000"/>
          </a:bodyPr>
          <a:lstStyle/>
          <a:p>
            <a:r>
              <a:rPr lang="en-US" b="1" dirty="0"/>
              <a:t>Why is using the selection pane so important to creating reading order?</a:t>
            </a:r>
          </a:p>
        </p:txBody>
      </p:sp>
      <p:sp>
        <p:nvSpPr>
          <p:cNvPr id="3" name="Content Placeholder 2"/>
          <p:cNvSpPr>
            <a:spLocks noGrp="1"/>
          </p:cNvSpPr>
          <p:nvPr>
            <p:ph idx="1"/>
          </p:nvPr>
        </p:nvSpPr>
        <p:spPr>
          <a:xfrm>
            <a:off x="4165600" y="2494280"/>
            <a:ext cx="7376160" cy="3642360"/>
          </a:xfrm>
        </p:spPr>
        <p:txBody>
          <a:bodyPr>
            <a:normAutofit/>
          </a:bodyPr>
          <a:lstStyle/>
          <a:p>
            <a:pPr>
              <a:lnSpc>
                <a:spcPct val="110000"/>
              </a:lnSpc>
              <a:spcBef>
                <a:spcPts val="1200"/>
              </a:spcBef>
              <a:spcAft>
                <a:spcPts val="1200"/>
              </a:spcAft>
            </a:pPr>
            <a:r>
              <a:rPr lang="en-US" sz="2600" dirty="0"/>
              <a:t>The placement of items on each slide </a:t>
            </a:r>
            <a:r>
              <a:rPr lang="en-US" sz="2600" b="1" dirty="0"/>
              <a:t>does not</a:t>
            </a:r>
            <a:r>
              <a:rPr lang="en-US" sz="2600" dirty="0"/>
              <a:t> make a difference to the order in which  the screen reader reads them aloud.</a:t>
            </a:r>
          </a:p>
          <a:p>
            <a:pPr>
              <a:lnSpc>
                <a:spcPct val="110000"/>
              </a:lnSpc>
              <a:spcBef>
                <a:spcPts val="1200"/>
              </a:spcBef>
              <a:spcAft>
                <a:spcPts val="1200"/>
              </a:spcAft>
            </a:pPr>
            <a:r>
              <a:rPr lang="en-US" sz="2600" dirty="0"/>
              <a:t>However,  the order in which you add items to the slide</a:t>
            </a:r>
            <a:r>
              <a:rPr lang="en-US" sz="2600" b="1" dirty="0"/>
              <a:t> does </a:t>
            </a:r>
            <a:r>
              <a:rPr lang="en-US" sz="2600" dirty="0"/>
              <a:t>make a difference to the order in which  the screen reader reads them aloud.</a:t>
            </a:r>
          </a:p>
          <a:p>
            <a:endParaRPr lang="en-US" sz="2800" dirty="0"/>
          </a:p>
          <a:p>
            <a:endParaRPr lang="en-US" sz="2800" dirty="0"/>
          </a:p>
          <a:p>
            <a:endParaRPr lang="en-US" dirty="0"/>
          </a:p>
        </p:txBody>
      </p:sp>
      <p:pic>
        <p:nvPicPr>
          <p:cNvPr id="5" name="Picture 4"/>
          <p:cNvPicPr>
            <a:picLocks noChangeAspect="1" noChangeArrowheads="1"/>
          </p:cNvPicPr>
          <p:nvPr/>
        </p:nvPicPr>
        <p:blipFill>
          <a:blip r:embed="rId3" cstate="print"/>
          <a:srcRect l="25930" t="32099" r="54186" b="22155"/>
          <a:stretch>
            <a:fillRect/>
          </a:stretch>
        </p:blipFill>
        <p:spPr bwMode="auto">
          <a:xfrm>
            <a:off x="589280" y="2042160"/>
            <a:ext cx="2973493" cy="44602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How does a screen reader read a slide’s content by default?</a:t>
            </a:r>
          </a:p>
        </p:txBody>
      </p:sp>
      <p:sp>
        <p:nvSpPr>
          <p:cNvPr id="3" name="Content Placeholder 2"/>
          <p:cNvSpPr>
            <a:spLocks noGrp="1"/>
          </p:cNvSpPr>
          <p:nvPr>
            <p:ph idx="1"/>
          </p:nvPr>
        </p:nvSpPr>
        <p:spPr>
          <a:xfrm>
            <a:off x="695960" y="2211705"/>
            <a:ext cx="10938992" cy="4351338"/>
          </a:xfrm>
        </p:spPr>
        <p:txBody>
          <a:bodyPr>
            <a:normAutofit/>
          </a:bodyPr>
          <a:lstStyle/>
          <a:p>
            <a:pPr>
              <a:lnSpc>
                <a:spcPct val="110000"/>
              </a:lnSpc>
              <a:spcBef>
                <a:spcPts val="1200"/>
              </a:spcBef>
              <a:spcAft>
                <a:spcPts val="1200"/>
              </a:spcAft>
            </a:pPr>
            <a:r>
              <a:rPr lang="en-US" dirty="0"/>
              <a:t>Regardless of when you create your title, the</a:t>
            </a:r>
            <a:r>
              <a:rPr lang="en-US" b="1" dirty="0"/>
              <a:t> title placeholder will always be set to be read first</a:t>
            </a:r>
            <a:r>
              <a:rPr lang="en-US" dirty="0"/>
              <a:t>.  </a:t>
            </a:r>
          </a:p>
          <a:p>
            <a:pPr>
              <a:lnSpc>
                <a:spcPct val="110000"/>
              </a:lnSpc>
              <a:spcBef>
                <a:spcPts val="1200"/>
              </a:spcBef>
              <a:spcAft>
                <a:spcPts val="1200"/>
              </a:spcAft>
            </a:pPr>
            <a:r>
              <a:rPr lang="en-US" dirty="0"/>
              <a:t>Regardless of when you create content in the body’s content placeholder, the </a:t>
            </a:r>
            <a:r>
              <a:rPr lang="en-US" b="1" dirty="0"/>
              <a:t>body’s content placeholder will be read second.</a:t>
            </a:r>
            <a:endParaRPr lang="en-US" dirty="0"/>
          </a:p>
          <a:p>
            <a:pPr>
              <a:lnSpc>
                <a:spcPct val="110000"/>
              </a:lnSpc>
              <a:spcBef>
                <a:spcPts val="1200"/>
              </a:spcBef>
              <a:spcAft>
                <a:spcPts val="1200"/>
              </a:spcAft>
            </a:pPr>
            <a:r>
              <a:rPr lang="en-US" dirty="0"/>
              <a:t>Each item after that, will be read in the order they were created.</a:t>
            </a:r>
          </a:p>
          <a:p>
            <a:pPr>
              <a:lnSpc>
                <a:spcPct val="110000"/>
              </a:lnSpc>
              <a:spcBef>
                <a:spcPts val="1200"/>
              </a:spcBef>
              <a:spcAft>
                <a:spcPts val="1200"/>
              </a:spcAft>
              <a:buNone/>
            </a:pPr>
            <a:r>
              <a:rPr lang="en-US" b="1" dirty="0"/>
              <a:t>…Unless you change the reading order manually using the Selection Pane as just reviewed in this section.</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120" y="283845"/>
            <a:ext cx="11130280" cy="1325563"/>
          </a:xfrm>
        </p:spPr>
        <p:txBody>
          <a:bodyPr/>
          <a:lstStyle/>
          <a:p>
            <a:r>
              <a:rPr lang="en-US" b="1" dirty="0"/>
              <a:t>Should I Use the Built-In Slide Designs?</a:t>
            </a:r>
          </a:p>
        </p:txBody>
      </p:sp>
      <p:sp>
        <p:nvSpPr>
          <p:cNvPr id="3" name="Content Placeholder 2"/>
          <p:cNvSpPr>
            <a:spLocks noGrp="1"/>
          </p:cNvSpPr>
          <p:nvPr>
            <p:ph idx="1"/>
          </p:nvPr>
        </p:nvSpPr>
        <p:spPr>
          <a:xfrm>
            <a:off x="5588000" y="1955806"/>
            <a:ext cx="5689600" cy="4902194"/>
          </a:xfrm>
        </p:spPr>
        <p:txBody>
          <a:bodyPr>
            <a:normAutofit/>
          </a:bodyPr>
          <a:lstStyle/>
          <a:p>
            <a:pPr>
              <a:lnSpc>
                <a:spcPct val="110000"/>
              </a:lnSpc>
              <a:spcBef>
                <a:spcPts val="1200"/>
              </a:spcBef>
              <a:spcAft>
                <a:spcPts val="1200"/>
              </a:spcAft>
            </a:pPr>
            <a:r>
              <a:rPr lang="en-US" dirty="0"/>
              <a:t>You may use the built-in designs offered in PowerPoint, however please know that </a:t>
            </a:r>
            <a:r>
              <a:rPr lang="en-US" b="1" dirty="0"/>
              <a:t>not </a:t>
            </a:r>
            <a:r>
              <a:rPr lang="en-US" dirty="0"/>
              <a:t>all of these design options have </a:t>
            </a:r>
            <a:r>
              <a:rPr lang="en-US" b="1" dirty="0"/>
              <a:t>accessible color contrast</a:t>
            </a:r>
            <a:r>
              <a:rPr lang="en-US" dirty="0"/>
              <a:t> </a:t>
            </a:r>
            <a:r>
              <a:rPr lang="en-US" b="1" dirty="0"/>
              <a:t>or other design elements. </a:t>
            </a:r>
          </a:p>
          <a:p>
            <a:pPr>
              <a:lnSpc>
                <a:spcPct val="110000"/>
              </a:lnSpc>
              <a:spcBef>
                <a:spcPts val="1200"/>
              </a:spcBef>
              <a:spcAft>
                <a:spcPts val="1200"/>
              </a:spcAft>
            </a:pPr>
            <a:r>
              <a:rPr lang="en-US" dirty="0"/>
              <a:t>Please make sure to choose a design that meets </a:t>
            </a:r>
            <a:r>
              <a:rPr lang="en-US" b="1" dirty="0"/>
              <a:t>all</a:t>
            </a:r>
            <a:r>
              <a:rPr lang="en-US" dirty="0"/>
              <a:t> the design considerations for accessibility.</a:t>
            </a:r>
          </a:p>
          <a:p>
            <a:endParaRPr lang="en-US" sz="2800" dirty="0"/>
          </a:p>
          <a:p>
            <a:endParaRPr lang="en-US" sz="2800" dirty="0"/>
          </a:p>
        </p:txBody>
      </p:sp>
      <p:pic>
        <p:nvPicPr>
          <p:cNvPr id="13314" name="Picture 2"/>
          <p:cNvPicPr>
            <a:picLocks noChangeAspect="1" noChangeArrowheads="1"/>
          </p:cNvPicPr>
          <p:nvPr/>
        </p:nvPicPr>
        <p:blipFill>
          <a:blip r:embed="rId3" cstate="print"/>
          <a:srcRect l="20000" t="40278" r="58333" b="27222"/>
          <a:stretch>
            <a:fillRect/>
          </a:stretch>
        </p:blipFill>
        <p:spPr bwMode="auto">
          <a:xfrm>
            <a:off x="1036320" y="1739900"/>
            <a:ext cx="4124960" cy="4640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6831830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5640" y="405765"/>
            <a:ext cx="10825480" cy="1325563"/>
          </a:xfrm>
        </p:spPr>
        <p:txBody>
          <a:bodyPr>
            <a:normAutofit/>
          </a:bodyPr>
          <a:lstStyle/>
          <a:p>
            <a:r>
              <a:rPr lang="en-US" sz="4000" b="1" dirty="0"/>
              <a:t>Problem with PPT’s Built-In Slide Designs?</a:t>
            </a:r>
          </a:p>
        </p:txBody>
      </p:sp>
      <p:sp>
        <p:nvSpPr>
          <p:cNvPr id="3" name="Content Placeholder 2"/>
          <p:cNvSpPr>
            <a:spLocks noGrp="1"/>
          </p:cNvSpPr>
          <p:nvPr>
            <p:ph idx="1"/>
          </p:nvPr>
        </p:nvSpPr>
        <p:spPr>
          <a:xfrm>
            <a:off x="4856480" y="1600206"/>
            <a:ext cx="6807200" cy="5257794"/>
          </a:xfrm>
        </p:spPr>
        <p:txBody>
          <a:bodyPr>
            <a:normAutofit/>
          </a:bodyPr>
          <a:lstStyle/>
          <a:p>
            <a:endParaRPr lang="en-US" b="1" dirty="0"/>
          </a:p>
          <a:p>
            <a:pPr>
              <a:lnSpc>
                <a:spcPct val="110000"/>
              </a:lnSpc>
              <a:buNone/>
            </a:pPr>
            <a:r>
              <a:rPr lang="en-US" b="1" dirty="0"/>
              <a:t>Reminders on Readability:</a:t>
            </a:r>
          </a:p>
          <a:p>
            <a:pPr>
              <a:lnSpc>
                <a:spcPct val="110000"/>
              </a:lnSpc>
              <a:spcBef>
                <a:spcPts val="1200"/>
              </a:spcBef>
              <a:spcAft>
                <a:spcPts val="1200"/>
              </a:spcAft>
            </a:pPr>
            <a:r>
              <a:rPr lang="en-US" dirty="0"/>
              <a:t>High contrast between text and background make it easiest to read (black text on white is easiest to read for most readers)</a:t>
            </a:r>
          </a:p>
          <a:p>
            <a:pPr>
              <a:lnSpc>
                <a:spcPct val="110000"/>
              </a:lnSpc>
              <a:spcBef>
                <a:spcPts val="1200"/>
              </a:spcBef>
              <a:spcAft>
                <a:spcPts val="1200"/>
              </a:spcAft>
            </a:pPr>
            <a:r>
              <a:rPr lang="en-US" dirty="0"/>
              <a:t>Reduce distractions by not using watermarks or complicated background designs.</a:t>
            </a:r>
          </a:p>
          <a:p>
            <a:endParaRPr lang="en-US" sz="2800" dirty="0"/>
          </a:p>
          <a:p>
            <a:endParaRPr lang="en-US" sz="2800" dirty="0"/>
          </a:p>
        </p:txBody>
      </p:sp>
      <p:pic>
        <p:nvPicPr>
          <p:cNvPr id="5" name="Picture 2"/>
          <p:cNvPicPr>
            <a:picLocks noChangeAspect="1" noChangeArrowheads="1"/>
          </p:cNvPicPr>
          <p:nvPr/>
        </p:nvPicPr>
        <p:blipFill>
          <a:blip r:embed="rId3" cstate="print"/>
          <a:srcRect l="20000" t="40278" r="58333" b="27222"/>
          <a:stretch>
            <a:fillRect/>
          </a:stretch>
        </p:blipFill>
        <p:spPr bwMode="auto">
          <a:xfrm>
            <a:off x="711200" y="1971040"/>
            <a:ext cx="3847253" cy="4328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6831830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63525"/>
            <a:ext cx="10515600" cy="1325563"/>
          </a:xfrm>
        </p:spPr>
        <p:txBody>
          <a:bodyPr>
            <a:normAutofit fontScale="90000"/>
          </a:bodyPr>
          <a:lstStyle/>
          <a:p>
            <a:br>
              <a:rPr lang="en-US" sz="4900" b="1" dirty="0"/>
            </a:br>
            <a:br>
              <a:rPr lang="en-US" sz="4900" b="1" dirty="0"/>
            </a:br>
            <a:r>
              <a:rPr lang="en-US" b="1" dirty="0"/>
              <a:t>Avoid Animations &amp; Transitions</a:t>
            </a:r>
            <a:br>
              <a:rPr lang="en-US" sz="4900" b="1" dirty="0"/>
            </a:br>
            <a:br>
              <a:rPr lang="en-US" dirty="0"/>
            </a:br>
            <a:endParaRPr lang="en-US" dirty="0"/>
          </a:p>
        </p:txBody>
      </p:sp>
      <p:sp>
        <p:nvSpPr>
          <p:cNvPr id="3" name="Content Placeholder 2"/>
          <p:cNvSpPr>
            <a:spLocks noGrp="1"/>
          </p:cNvSpPr>
          <p:nvPr>
            <p:ph idx="1"/>
          </p:nvPr>
        </p:nvSpPr>
        <p:spPr>
          <a:xfrm>
            <a:off x="5123793" y="1825624"/>
            <a:ext cx="6857999" cy="5032375"/>
          </a:xfrm>
        </p:spPr>
        <p:txBody>
          <a:bodyPr>
            <a:normAutofit/>
          </a:bodyPr>
          <a:lstStyle/>
          <a:p>
            <a:pPr marL="0" indent="0">
              <a:lnSpc>
                <a:spcPct val="110000"/>
              </a:lnSpc>
              <a:spcBef>
                <a:spcPts val="1200"/>
              </a:spcBef>
              <a:spcAft>
                <a:spcPts val="1200"/>
              </a:spcAft>
              <a:buNone/>
            </a:pPr>
            <a:r>
              <a:rPr lang="en-US" b="1" dirty="0"/>
              <a:t>Why should animations, fancy text fly-ins and slide transitions be avoided?</a:t>
            </a:r>
          </a:p>
          <a:p>
            <a:pPr>
              <a:lnSpc>
                <a:spcPct val="110000"/>
              </a:lnSpc>
              <a:spcBef>
                <a:spcPts val="1200"/>
              </a:spcBef>
              <a:spcAft>
                <a:spcPts val="1200"/>
              </a:spcAft>
            </a:pPr>
            <a:r>
              <a:rPr lang="en-US" dirty="0"/>
              <a:t>They can be distracting.</a:t>
            </a:r>
          </a:p>
          <a:p>
            <a:pPr>
              <a:lnSpc>
                <a:spcPct val="110000"/>
              </a:lnSpc>
              <a:spcBef>
                <a:spcPts val="1200"/>
              </a:spcBef>
              <a:spcAft>
                <a:spcPts val="1200"/>
              </a:spcAft>
            </a:pPr>
            <a:r>
              <a:rPr lang="en-US" dirty="0"/>
              <a:t>May not give users enough time to read slide content.</a:t>
            </a:r>
          </a:p>
          <a:p>
            <a:pPr>
              <a:lnSpc>
                <a:spcPct val="110000"/>
              </a:lnSpc>
              <a:spcBef>
                <a:spcPts val="1200"/>
              </a:spcBef>
              <a:spcAft>
                <a:spcPts val="1200"/>
              </a:spcAft>
            </a:pPr>
            <a:r>
              <a:rPr lang="en-US" dirty="0"/>
              <a:t>Can cause screen readers to re-read slides or to read parts of a slide out of order.</a:t>
            </a:r>
          </a:p>
          <a:p>
            <a:endParaRPr lang="en-US" dirty="0"/>
          </a:p>
          <a:p>
            <a:pPr>
              <a:buNone/>
            </a:pPr>
            <a:endParaRPr lang="en-US" dirty="0"/>
          </a:p>
        </p:txBody>
      </p:sp>
      <p:pic>
        <p:nvPicPr>
          <p:cNvPr id="14338" name="Picture 2"/>
          <p:cNvPicPr>
            <a:picLocks noChangeAspect="1" noChangeArrowheads="1"/>
          </p:cNvPicPr>
          <p:nvPr/>
        </p:nvPicPr>
        <p:blipFill>
          <a:blip r:embed="rId3" cstate="print"/>
          <a:srcRect l="23333" t="3333" r="54460" b="56667"/>
          <a:stretch>
            <a:fillRect/>
          </a:stretch>
        </p:blipFill>
        <p:spPr bwMode="auto">
          <a:xfrm>
            <a:off x="609600" y="1706879"/>
            <a:ext cx="4267200" cy="47216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quot;No&quot; Symbol 4"/>
          <p:cNvSpPr/>
          <p:nvPr/>
        </p:nvSpPr>
        <p:spPr>
          <a:xfrm>
            <a:off x="9963807" y="299545"/>
            <a:ext cx="1150883" cy="1072055"/>
          </a:xfrm>
          <a:prstGeom prst="noSmoking">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24209585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63525"/>
            <a:ext cx="10515600" cy="1325563"/>
          </a:xfrm>
        </p:spPr>
        <p:txBody>
          <a:bodyPr>
            <a:normAutofit fontScale="90000"/>
          </a:bodyPr>
          <a:lstStyle/>
          <a:p>
            <a:br>
              <a:rPr lang="en-US" sz="4900" b="1" dirty="0"/>
            </a:br>
            <a:br>
              <a:rPr lang="en-US" sz="4900" b="1" dirty="0"/>
            </a:br>
            <a:r>
              <a:rPr lang="en-US" b="1" dirty="0"/>
              <a:t>Don’t use sounds, animations or transitions </a:t>
            </a:r>
            <a:br>
              <a:rPr lang="en-US" sz="4900" b="1" dirty="0"/>
            </a:br>
            <a:br>
              <a:rPr lang="en-US" dirty="0"/>
            </a:br>
            <a:endParaRPr lang="en-US" dirty="0"/>
          </a:p>
        </p:txBody>
      </p:sp>
      <p:sp>
        <p:nvSpPr>
          <p:cNvPr id="3" name="Content Placeholder 2"/>
          <p:cNvSpPr>
            <a:spLocks noGrp="1"/>
          </p:cNvSpPr>
          <p:nvPr>
            <p:ph idx="1"/>
          </p:nvPr>
        </p:nvSpPr>
        <p:spPr>
          <a:xfrm>
            <a:off x="3594539" y="1825624"/>
            <a:ext cx="8089462" cy="5032375"/>
          </a:xfrm>
        </p:spPr>
        <p:txBody>
          <a:bodyPr>
            <a:normAutofit lnSpcReduction="10000"/>
          </a:bodyPr>
          <a:lstStyle/>
          <a:p>
            <a:pPr>
              <a:lnSpc>
                <a:spcPct val="120000"/>
              </a:lnSpc>
              <a:spcBef>
                <a:spcPts val="1200"/>
              </a:spcBef>
              <a:spcAft>
                <a:spcPts val="1200"/>
              </a:spcAft>
            </a:pPr>
            <a:r>
              <a:rPr lang="en-US" dirty="0"/>
              <a:t>Moving text, zooming words, letters that fly in from the side of the screen are all difficult to read.</a:t>
            </a:r>
          </a:p>
          <a:p>
            <a:pPr>
              <a:lnSpc>
                <a:spcPct val="120000"/>
              </a:lnSpc>
              <a:spcBef>
                <a:spcPts val="1200"/>
              </a:spcBef>
              <a:spcAft>
                <a:spcPts val="1200"/>
              </a:spcAft>
            </a:pPr>
            <a:r>
              <a:rPr lang="en-US" dirty="0"/>
              <a:t>If you want to use an effect, </a:t>
            </a:r>
            <a:r>
              <a:rPr lang="en-US" b="1" dirty="0"/>
              <a:t>Appear </a:t>
            </a:r>
            <a:r>
              <a:rPr lang="en-US" dirty="0"/>
              <a:t> is acceptable, but please use sparingly. </a:t>
            </a:r>
          </a:p>
          <a:p>
            <a:pPr>
              <a:lnSpc>
                <a:spcPct val="120000"/>
              </a:lnSpc>
              <a:spcBef>
                <a:spcPts val="1200"/>
              </a:spcBef>
              <a:spcAft>
                <a:spcPts val="1200"/>
              </a:spcAft>
            </a:pPr>
            <a:r>
              <a:rPr lang="en-US" dirty="0"/>
              <a:t>But do not attempt to dazzle the audience with crazy font tricks. </a:t>
            </a:r>
          </a:p>
          <a:p>
            <a:pPr>
              <a:lnSpc>
                <a:spcPct val="120000"/>
              </a:lnSpc>
              <a:spcBef>
                <a:spcPts val="1200"/>
              </a:spcBef>
              <a:spcAft>
                <a:spcPts val="1200"/>
              </a:spcAft>
            </a:pPr>
            <a:r>
              <a:rPr lang="en-US" dirty="0"/>
              <a:t>They distract the reader from what you are really trying to say.</a:t>
            </a:r>
          </a:p>
          <a:p>
            <a:endParaRPr lang="en-US" dirty="0"/>
          </a:p>
          <a:p>
            <a:pPr>
              <a:buNone/>
            </a:pPr>
            <a:endParaRPr lang="en-US" dirty="0"/>
          </a:p>
        </p:txBody>
      </p:sp>
      <p:sp>
        <p:nvSpPr>
          <p:cNvPr id="5" name="&quot;No&quot; Symbol 4"/>
          <p:cNvSpPr/>
          <p:nvPr/>
        </p:nvSpPr>
        <p:spPr>
          <a:xfrm>
            <a:off x="10137227" y="283779"/>
            <a:ext cx="1150883" cy="1072055"/>
          </a:xfrm>
          <a:prstGeom prst="noSmoking">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026" name="Picture 2"/>
          <p:cNvPicPr>
            <a:picLocks noChangeAspect="1" noChangeArrowheads="1"/>
          </p:cNvPicPr>
          <p:nvPr/>
        </p:nvPicPr>
        <p:blipFill>
          <a:blip r:embed="rId3" cstate="print"/>
          <a:srcRect l="35213" t="16193" r="35460" b="22159"/>
          <a:stretch>
            <a:fillRect/>
          </a:stretch>
        </p:blipFill>
        <p:spPr bwMode="auto">
          <a:xfrm>
            <a:off x="369773" y="1761437"/>
            <a:ext cx="3054928" cy="48164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4209585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920" y="325120"/>
            <a:ext cx="10972800" cy="1143000"/>
          </a:xfrm>
        </p:spPr>
        <p:txBody>
          <a:bodyPr>
            <a:normAutofit/>
          </a:bodyPr>
          <a:lstStyle/>
          <a:p>
            <a:r>
              <a:rPr lang="en-US" b="1" dirty="0"/>
              <a:t>What if I have embedded videos in my PPT?</a:t>
            </a:r>
          </a:p>
        </p:txBody>
      </p:sp>
      <p:sp>
        <p:nvSpPr>
          <p:cNvPr id="3" name="Content Placeholder 2"/>
          <p:cNvSpPr>
            <a:spLocks noGrp="1"/>
          </p:cNvSpPr>
          <p:nvPr>
            <p:ph idx="1"/>
          </p:nvPr>
        </p:nvSpPr>
        <p:spPr>
          <a:xfrm>
            <a:off x="629920" y="1686560"/>
            <a:ext cx="11194218" cy="5171440"/>
          </a:xfrm>
        </p:spPr>
        <p:txBody>
          <a:bodyPr>
            <a:normAutofit/>
          </a:bodyPr>
          <a:lstStyle/>
          <a:p>
            <a:pPr marL="0" indent="0">
              <a:lnSpc>
                <a:spcPct val="120000"/>
              </a:lnSpc>
              <a:spcBef>
                <a:spcPts val="1200"/>
              </a:spcBef>
              <a:spcAft>
                <a:spcPts val="1200"/>
              </a:spcAft>
              <a:buNone/>
            </a:pPr>
            <a:r>
              <a:rPr lang="en-US" dirty="0"/>
              <a:t>Make sure your embedded videos contain the following accessibility features:</a:t>
            </a:r>
          </a:p>
          <a:p>
            <a:pPr marL="514350" indent="-514350">
              <a:lnSpc>
                <a:spcPct val="120000"/>
              </a:lnSpc>
              <a:spcBef>
                <a:spcPts val="1200"/>
              </a:spcBef>
              <a:spcAft>
                <a:spcPts val="1200"/>
              </a:spcAft>
              <a:buFont typeface="+mj-lt"/>
              <a:buAutoNum type="arabicPeriod"/>
            </a:pPr>
            <a:r>
              <a:rPr lang="en-US" b="1" dirty="0"/>
              <a:t>Captioned Video</a:t>
            </a:r>
            <a:r>
              <a:rPr lang="en-US" dirty="0"/>
              <a:t> with accessible player controls</a:t>
            </a:r>
          </a:p>
          <a:p>
            <a:pPr marL="514350" indent="-514350">
              <a:lnSpc>
                <a:spcPct val="120000"/>
              </a:lnSpc>
              <a:spcBef>
                <a:spcPts val="1200"/>
              </a:spcBef>
              <a:spcAft>
                <a:spcPts val="1200"/>
              </a:spcAft>
              <a:buFont typeface="+mj-lt"/>
              <a:buAutoNum type="arabicPeriod"/>
            </a:pPr>
            <a:r>
              <a:rPr lang="en-US" dirty="0"/>
              <a:t>A </a:t>
            </a:r>
            <a:r>
              <a:rPr lang="en-US" b="1" dirty="0"/>
              <a:t>Transcript (</a:t>
            </a:r>
            <a:r>
              <a:rPr lang="en-US" dirty="0"/>
              <a:t>if an </a:t>
            </a:r>
            <a:r>
              <a:rPr lang="en-US" b="1" dirty="0"/>
              <a:t>audio only </a:t>
            </a:r>
            <a:r>
              <a:rPr lang="en-US" dirty="0"/>
              <a:t>file)</a:t>
            </a:r>
          </a:p>
          <a:p>
            <a:pPr marL="514350" indent="-514350">
              <a:lnSpc>
                <a:spcPct val="120000"/>
              </a:lnSpc>
              <a:spcBef>
                <a:spcPts val="1200"/>
              </a:spcBef>
              <a:spcAft>
                <a:spcPts val="1200"/>
              </a:spcAft>
              <a:buFont typeface="+mj-lt"/>
              <a:buAutoNum type="arabicPeriod"/>
            </a:pPr>
            <a:r>
              <a:rPr lang="en-US" dirty="0"/>
              <a:t>An </a:t>
            </a:r>
            <a:r>
              <a:rPr lang="en-US" b="1" dirty="0"/>
              <a:t>Audio Description </a:t>
            </a:r>
            <a:endParaRPr lang="en-US" dirty="0"/>
          </a:p>
          <a:p>
            <a:pPr marL="0" indent="0">
              <a:lnSpc>
                <a:spcPct val="120000"/>
              </a:lnSpc>
              <a:spcBef>
                <a:spcPts val="1200"/>
              </a:spcBef>
              <a:spcAft>
                <a:spcPts val="1200"/>
              </a:spcAft>
              <a:buNone/>
            </a:pPr>
            <a:r>
              <a:rPr lang="en-US" dirty="0"/>
              <a:t>We will discuss each of these items in detail in the </a:t>
            </a:r>
            <a:r>
              <a:rPr lang="en-US" b="1" dirty="0"/>
              <a:t>Creating Accessible Videos </a:t>
            </a:r>
            <a:r>
              <a:rPr lang="en-US" dirty="0"/>
              <a:t>portion of this presentation.</a:t>
            </a:r>
          </a:p>
        </p:txBody>
      </p:sp>
    </p:spTree>
    <p:extLst>
      <p:ext uri="{BB962C8B-B14F-4D97-AF65-F5344CB8AC3E}">
        <p14:creationId xmlns:p14="http://schemas.microsoft.com/office/powerpoint/2010/main" val="358292359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7D70DC79-808E-4434-B13C-F6533A6776A4}" type="datetime1">
              <a:rPr lang="en-US" smtClean="0"/>
              <a:pPr/>
              <a:t>12/28/2018</a:t>
            </a:fld>
            <a:endParaRPr lang="en-US" dirty="0"/>
          </a:p>
        </p:txBody>
      </p:sp>
      <p:sp>
        <p:nvSpPr>
          <p:cNvPr id="5" name="Slide Number Placeholder 4"/>
          <p:cNvSpPr>
            <a:spLocks noGrp="1"/>
          </p:cNvSpPr>
          <p:nvPr>
            <p:ph type="sldNum" sz="quarter" idx="12"/>
          </p:nvPr>
        </p:nvSpPr>
        <p:spPr/>
        <p:txBody>
          <a:bodyPr/>
          <a:lstStyle/>
          <a:p>
            <a:fld id="{6A29E725-4762-403F-A189-98A65781A6E2}" type="slidenum">
              <a:rPr lang="en-US" smtClean="0"/>
              <a:pPr/>
              <a:t>168</a:t>
            </a:fld>
            <a:endParaRPr lang="en-US" dirty="0"/>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052" y="313624"/>
            <a:ext cx="10927430" cy="1325563"/>
          </a:xfrm>
        </p:spPr>
        <p:txBody>
          <a:bodyPr>
            <a:normAutofit/>
          </a:bodyPr>
          <a:lstStyle/>
          <a:p>
            <a:r>
              <a:rPr lang="en-US" b="1" dirty="0"/>
              <a:t>When do I need to convert PPT to PDF?</a:t>
            </a:r>
          </a:p>
        </p:txBody>
      </p:sp>
      <p:sp>
        <p:nvSpPr>
          <p:cNvPr id="3" name="Content Placeholder 2"/>
          <p:cNvSpPr>
            <a:spLocks noGrp="1"/>
          </p:cNvSpPr>
          <p:nvPr>
            <p:ph idx="1"/>
          </p:nvPr>
        </p:nvSpPr>
        <p:spPr>
          <a:xfrm>
            <a:off x="520262" y="1513490"/>
            <a:ext cx="11051628" cy="5076496"/>
          </a:xfrm>
        </p:spPr>
        <p:txBody>
          <a:bodyPr>
            <a:normAutofit fontScale="25000" lnSpcReduction="20000"/>
          </a:bodyPr>
          <a:lstStyle/>
          <a:p>
            <a:pPr>
              <a:lnSpc>
                <a:spcPct val="130000"/>
              </a:lnSpc>
              <a:spcBef>
                <a:spcPts val="900"/>
              </a:spcBef>
              <a:spcAft>
                <a:spcPts val="900"/>
              </a:spcAft>
            </a:pPr>
            <a:r>
              <a:rPr lang="en-US" sz="9600" dirty="0"/>
              <a:t>If a PowerPoint is to be distributed or posted on the internet,  it will be accessible to more people if you convert it to PDF. </a:t>
            </a:r>
          </a:p>
          <a:p>
            <a:pPr>
              <a:lnSpc>
                <a:spcPct val="130000"/>
              </a:lnSpc>
              <a:spcBef>
                <a:spcPts val="900"/>
              </a:spcBef>
              <a:spcAft>
                <a:spcPts val="900"/>
              </a:spcAft>
            </a:pPr>
            <a:r>
              <a:rPr lang="en-US" sz="9600" dirty="0"/>
              <a:t>Individuals using an older version of PPT may be required to convert your PPT into that older version in order to open it.  Certain accessibility features may be lost during this process.</a:t>
            </a:r>
          </a:p>
          <a:p>
            <a:pPr>
              <a:lnSpc>
                <a:spcPct val="130000"/>
              </a:lnSpc>
              <a:spcBef>
                <a:spcPts val="900"/>
              </a:spcBef>
              <a:spcAft>
                <a:spcPts val="900"/>
              </a:spcAft>
            </a:pPr>
            <a:r>
              <a:rPr lang="en-US" sz="9600" dirty="0"/>
              <a:t>Others may be using Internet browsers that require them to locate, download, and install a special plug-in before they can run your presentation.   Even then, that plug-in may provide only visual access to the slideshow, meaning it may not be accessible to screen reader users. </a:t>
            </a:r>
          </a:p>
          <a:p>
            <a:pPr>
              <a:lnSpc>
                <a:spcPct val="130000"/>
              </a:lnSpc>
              <a:spcBef>
                <a:spcPts val="900"/>
              </a:spcBef>
              <a:spcAft>
                <a:spcPts val="900"/>
              </a:spcAft>
            </a:pPr>
            <a:r>
              <a:rPr lang="en-US" sz="9600" dirty="0"/>
              <a:t>PowerPoint files can also be very large.  Converting PPT to PDF will reduce the file size and make it easier to distribute.</a:t>
            </a:r>
          </a:p>
          <a:p>
            <a:pPr>
              <a:lnSpc>
                <a:spcPct val="110000"/>
              </a:lnSpc>
              <a:spcBef>
                <a:spcPts val="1800"/>
              </a:spcBef>
              <a:spcAft>
                <a:spcPts val="1800"/>
              </a:spcAft>
            </a:pPr>
            <a:endParaRPr lang="en-US" sz="3200" dirty="0"/>
          </a:p>
          <a:p>
            <a:pPr>
              <a:buNone/>
            </a:pPr>
            <a:endParaRPr lang="en-US" dirty="0"/>
          </a:p>
        </p:txBody>
      </p:sp>
    </p:spTree>
    <p:extLst>
      <p:ext uri="{BB962C8B-B14F-4D97-AF65-F5344CB8AC3E}">
        <p14:creationId xmlns:p14="http://schemas.microsoft.com/office/powerpoint/2010/main" val="4092577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861" y="760882"/>
            <a:ext cx="10111407" cy="1143000"/>
          </a:xfrm>
        </p:spPr>
        <p:txBody>
          <a:bodyPr>
            <a:normAutofit fontScale="90000"/>
          </a:bodyPr>
          <a:lstStyle/>
          <a:p>
            <a:br>
              <a:rPr lang="en-US" sz="4900" b="1" dirty="0"/>
            </a:br>
            <a:r>
              <a:rPr lang="en-US" sz="4900" b="1" dirty="0"/>
              <a:t>What font styles should I avoid?</a:t>
            </a:r>
            <a:br>
              <a:rPr lang="en-US" sz="5300" dirty="0"/>
            </a:br>
            <a:r>
              <a:rPr lang="en-US" dirty="0"/>
              <a:t> </a:t>
            </a:r>
            <a:br>
              <a:rPr lang="en-US" dirty="0"/>
            </a:br>
            <a:endParaRPr lang="en-US" dirty="0"/>
          </a:p>
        </p:txBody>
      </p:sp>
      <p:sp>
        <p:nvSpPr>
          <p:cNvPr id="3" name="Content Placeholder 2"/>
          <p:cNvSpPr>
            <a:spLocks noGrp="1"/>
          </p:cNvSpPr>
          <p:nvPr>
            <p:ph sz="half" idx="2"/>
          </p:nvPr>
        </p:nvSpPr>
        <p:spPr>
          <a:xfrm>
            <a:off x="4367048" y="2412124"/>
            <a:ext cx="7378262" cy="4445876"/>
          </a:xfrm>
        </p:spPr>
        <p:txBody>
          <a:bodyPr>
            <a:normAutofit/>
          </a:bodyPr>
          <a:lstStyle/>
          <a:p>
            <a:pPr marL="0" indent="0">
              <a:lnSpc>
                <a:spcPct val="120000"/>
              </a:lnSpc>
              <a:spcBef>
                <a:spcPts val="1200"/>
              </a:spcBef>
              <a:spcAft>
                <a:spcPts val="1200"/>
              </a:spcAft>
              <a:buNone/>
            </a:pPr>
            <a:r>
              <a:rPr lang="en-US" sz="2400" dirty="0"/>
              <a:t> </a:t>
            </a:r>
            <a:r>
              <a:rPr lang="en-US" sz="2600" dirty="0"/>
              <a:t>Some fonts can be complicated and  difficult to read.</a:t>
            </a:r>
          </a:p>
          <a:p>
            <a:pPr>
              <a:lnSpc>
                <a:spcPct val="120000"/>
              </a:lnSpc>
              <a:spcBef>
                <a:spcPts val="1200"/>
              </a:spcBef>
              <a:spcAft>
                <a:spcPts val="1200"/>
              </a:spcAft>
              <a:buNone/>
            </a:pPr>
            <a:r>
              <a:rPr lang="en-US" sz="2600" b="1" dirty="0"/>
              <a:t>For example:</a:t>
            </a:r>
          </a:p>
          <a:p>
            <a:pPr>
              <a:lnSpc>
                <a:spcPct val="120000"/>
              </a:lnSpc>
              <a:spcBef>
                <a:spcPts val="1200"/>
              </a:spcBef>
              <a:spcAft>
                <a:spcPts val="1200"/>
              </a:spcAft>
            </a:pPr>
            <a:r>
              <a:rPr lang="en-US" sz="2600" dirty="0"/>
              <a:t>Decorative fonts (with lots of swirls and curls)</a:t>
            </a:r>
          </a:p>
          <a:p>
            <a:pPr>
              <a:lnSpc>
                <a:spcPct val="120000"/>
              </a:lnSpc>
              <a:spcBef>
                <a:spcPts val="1200"/>
              </a:spcBef>
              <a:spcAft>
                <a:spcPts val="1200"/>
              </a:spcAft>
            </a:pPr>
            <a:r>
              <a:rPr lang="en-US" sz="2600" dirty="0"/>
              <a:t>Script fonts</a:t>
            </a:r>
          </a:p>
          <a:p>
            <a:pPr>
              <a:lnSpc>
                <a:spcPct val="120000"/>
              </a:lnSpc>
              <a:spcBef>
                <a:spcPts val="1200"/>
              </a:spcBef>
              <a:spcAft>
                <a:spcPts val="1200"/>
              </a:spcAft>
            </a:pPr>
            <a:r>
              <a:rPr lang="en-US" sz="2600" dirty="0"/>
              <a:t>Italics (similar to script type fonts)</a:t>
            </a:r>
          </a:p>
          <a:p>
            <a:endParaRPr lang="en-US" dirty="0"/>
          </a:p>
          <a:p>
            <a:pPr marL="0" indent="0">
              <a:buNone/>
            </a:pPr>
            <a:endParaRPr lang="en-US" sz="3400" dirty="0"/>
          </a:p>
        </p:txBody>
      </p:sp>
      <p:sp>
        <p:nvSpPr>
          <p:cNvPr id="4" name="Rectangle 3">
            <a:extLst>
              <a:ext uri="{FF2B5EF4-FFF2-40B4-BE49-F238E27FC236}">
                <a16:creationId xmlns:a16="http://schemas.microsoft.com/office/drawing/2014/main" id="{CEE6216F-F36F-4C8C-8AFD-74FBA75CDFA7}"/>
              </a:ext>
            </a:extLst>
          </p:cNvPr>
          <p:cNvSpPr/>
          <p:nvPr/>
        </p:nvSpPr>
        <p:spPr>
          <a:xfrm>
            <a:off x="624911" y="2583991"/>
            <a:ext cx="3284937" cy="830997"/>
          </a:xfrm>
          <a:prstGeom prst="rect">
            <a:avLst/>
          </a:prstGeom>
          <a:solidFill>
            <a:schemeClr val="accent6">
              <a:lumMod val="40000"/>
              <a:lumOff val="60000"/>
            </a:schemeClr>
          </a:solidFill>
          <a:ln w="3175">
            <a:solidFill>
              <a:schemeClr val="tx1"/>
            </a:solidFill>
          </a:ln>
        </p:spPr>
        <p:txBody>
          <a:bodyPr wrap="square">
            <a:spAutoFit/>
          </a:bodyPr>
          <a:lstStyle/>
          <a:p>
            <a:r>
              <a:rPr lang="en-US" sz="4800" b="1" dirty="0">
                <a:latin typeface="Juice ITC" pitchFamily="82" charset="0"/>
              </a:rPr>
              <a:t>Decorative fonts</a:t>
            </a:r>
          </a:p>
        </p:txBody>
      </p:sp>
      <p:sp>
        <p:nvSpPr>
          <p:cNvPr id="5" name="Slide Number Placeholder 4">
            <a:extLst>
              <a:ext uri="{FF2B5EF4-FFF2-40B4-BE49-F238E27FC236}">
                <a16:creationId xmlns:a16="http://schemas.microsoft.com/office/drawing/2014/main" id="{4F770360-9D5F-4C0D-BF71-6073180001FD}"/>
              </a:ext>
            </a:extLst>
          </p:cNvPr>
          <p:cNvSpPr>
            <a:spLocks noGrp="1"/>
          </p:cNvSpPr>
          <p:nvPr>
            <p:ph type="sldNum" sz="quarter" idx="12"/>
          </p:nvPr>
        </p:nvSpPr>
        <p:spPr/>
        <p:txBody>
          <a:bodyPr/>
          <a:lstStyle/>
          <a:p>
            <a:fld id="{7D390B86-BFAD-486C-88D7-4C2F923AC000}" type="slidenum">
              <a:rPr lang="en-US" smtClean="0"/>
              <a:pPr/>
              <a:t>17</a:t>
            </a:fld>
            <a:endParaRPr lang="en-US"/>
          </a:p>
        </p:txBody>
      </p:sp>
      <p:sp>
        <p:nvSpPr>
          <p:cNvPr id="9" name="Rectangle 8">
            <a:extLst>
              <a:ext uri="{FF2B5EF4-FFF2-40B4-BE49-F238E27FC236}">
                <a16:creationId xmlns:a16="http://schemas.microsoft.com/office/drawing/2014/main" id="{CEE6216F-F36F-4C8C-8AFD-74FBA75CDFA7}"/>
              </a:ext>
            </a:extLst>
          </p:cNvPr>
          <p:cNvSpPr/>
          <p:nvPr/>
        </p:nvSpPr>
        <p:spPr>
          <a:xfrm>
            <a:off x="635422" y="3477370"/>
            <a:ext cx="3290192" cy="830997"/>
          </a:xfrm>
          <a:prstGeom prst="rect">
            <a:avLst/>
          </a:prstGeom>
          <a:solidFill>
            <a:schemeClr val="accent6">
              <a:lumMod val="40000"/>
              <a:lumOff val="60000"/>
            </a:schemeClr>
          </a:solidFill>
          <a:ln w="3175">
            <a:solidFill>
              <a:schemeClr val="tx1"/>
            </a:solidFill>
          </a:ln>
        </p:spPr>
        <p:txBody>
          <a:bodyPr wrap="square">
            <a:spAutoFit/>
          </a:bodyPr>
          <a:lstStyle/>
          <a:p>
            <a:r>
              <a:rPr lang="en-US" sz="4800" dirty="0">
                <a:latin typeface="Script MT Bold" pitchFamily="66" charset="0"/>
              </a:rPr>
              <a:t>Script</a:t>
            </a:r>
          </a:p>
        </p:txBody>
      </p:sp>
      <p:sp>
        <p:nvSpPr>
          <p:cNvPr id="10" name="Rectangle 9">
            <a:extLst>
              <a:ext uri="{FF2B5EF4-FFF2-40B4-BE49-F238E27FC236}">
                <a16:creationId xmlns:a16="http://schemas.microsoft.com/office/drawing/2014/main" id="{CEE6216F-F36F-4C8C-8AFD-74FBA75CDFA7}"/>
              </a:ext>
            </a:extLst>
          </p:cNvPr>
          <p:cNvSpPr/>
          <p:nvPr/>
        </p:nvSpPr>
        <p:spPr>
          <a:xfrm>
            <a:off x="630167" y="4386515"/>
            <a:ext cx="3311212" cy="830997"/>
          </a:xfrm>
          <a:prstGeom prst="rect">
            <a:avLst/>
          </a:prstGeom>
          <a:solidFill>
            <a:schemeClr val="accent6">
              <a:lumMod val="40000"/>
              <a:lumOff val="60000"/>
            </a:schemeClr>
          </a:solidFill>
          <a:ln w="3175">
            <a:solidFill>
              <a:schemeClr val="tx1"/>
            </a:solidFill>
          </a:ln>
        </p:spPr>
        <p:txBody>
          <a:bodyPr wrap="square">
            <a:spAutoFit/>
          </a:bodyPr>
          <a:lstStyle/>
          <a:p>
            <a:r>
              <a:rPr lang="en-US" sz="4800" b="1" i="1" dirty="0">
                <a:latin typeface="Times New Roman" pitchFamily="18" charset="0"/>
                <a:cs typeface="Times New Roman" pitchFamily="18" charset="0"/>
              </a:rPr>
              <a:t>Italics</a:t>
            </a:r>
          </a:p>
        </p:txBody>
      </p:sp>
    </p:spTree>
    <p:extLst>
      <p:ext uri="{BB962C8B-B14F-4D97-AF65-F5344CB8AC3E}">
        <p14:creationId xmlns:p14="http://schemas.microsoft.com/office/powerpoint/2010/main" val="46954605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243840"/>
            <a:ext cx="10972800" cy="1143000"/>
          </a:xfrm>
        </p:spPr>
        <p:txBody>
          <a:bodyPr>
            <a:normAutofit/>
          </a:bodyPr>
          <a:lstStyle/>
          <a:p>
            <a:r>
              <a:rPr lang="en-US" sz="3600" b="1" dirty="0"/>
              <a:t>How to Correctly Convert PPT to PDF (Steps 1-3)</a:t>
            </a:r>
          </a:p>
        </p:txBody>
      </p:sp>
      <p:sp>
        <p:nvSpPr>
          <p:cNvPr id="4" name="Rectangle 3"/>
          <p:cNvSpPr/>
          <p:nvPr/>
        </p:nvSpPr>
        <p:spPr>
          <a:xfrm>
            <a:off x="5588000" y="2016036"/>
            <a:ext cx="6136640" cy="4096506"/>
          </a:xfrm>
          <a:prstGeom prst="rect">
            <a:avLst/>
          </a:prstGeom>
        </p:spPr>
        <p:txBody>
          <a:bodyPr wrap="square">
            <a:spAutoFit/>
          </a:bodyPr>
          <a:lstStyle/>
          <a:p>
            <a:pPr>
              <a:lnSpc>
                <a:spcPct val="110000"/>
              </a:lnSpc>
              <a:spcBef>
                <a:spcPts val="1200"/>
              </a:spcBef>
              <a:spcAft>
                <a:spcPts val="1200"/>
              </a:spcAft>
              <a:buNone/>
            </a:pPr>
            <a:r>
              <a:rPr lang="en-US" sz="2600" dirty="0"/>
              <a:t>To save the accessibility features you’ve added to your original PPT, save it as a PDF using the correct steps:</a:t>
            </a:r>
            <a:endParaRPr lang="en-US" sz="2600" b="1" dirty="0"/>
          </a:p>
          <a:p>
            <a:pPr marL="514350" indent="-514350">
              <a:lnSpc>
                <a:spcPct val="110000"/>
              </a:lnSpc>
              <a:spcBef>
                <a:spcPts val="1200"/>
              </a:spcBef>
              <a:spcAft>
                <a:spcPts val="1200"/>
              </a:spcAft>
              <a:buFont typeface="+mj-lt"/>
              <a:buAutoNum type="arabicPeriod"/>
            </a:pPr>
            <a:r>
              <a:rPr lang="en-US" sz="2600" dirty="0"/>
              <a:t>Choose the </a:t>
            </a:r>
            <a:r>
              <a:rPr lang="en-US" sz="2600" b="1" dirty="0"/>
              <a:t>Save As </a:t>
            </a:r>
            <a:r>
              <a:rPr lang="en-US" sz="2600" dirty="0"/>
              <a:t>option</a:t>
            </a:r>
          </a:p>
          <a:p>
            <a:pPr marL="514350" indent="-514350">
              <a:lnSpc>
                <a:spcPct val="110000"/>
              </a:lnSpc>
              <a:spcBef>
                <a:spcPts val="1200"/>
              </a:spcBef>
              <a:spcAft>
                <a:spcPts val="1200"/>
              </a:spcAft>
              <a:buFont typeface="+mj-lt"/>
              <a:buAutoNum type="arabicPeriod"/>
            </a:pPr>
            <a:r>
              <a:rPr lang="en-US" sz="2600" dirty="0"/>
              <a:t>Choose </a:t>
            </a:r>
            <a:r>
              <a:rPr lang="en-US" sz="2600" b="1" dirty="0"/>
              <a:t>PDF </a:t>
            </a:r>
            <a:r>
              <a:rPr lang="en-US" sz="2600" dirty="0"/>
              <a:t>as the file type from dropdown box</a:t>
            </a:r>
          </a:p>
          <a:p>
            <a:pPr marL="514350" indent="-514350">
              <a:lnSpc>
                <a:spcPct val="110000"/>
              </a:lnSpc>
              <a:spcBef>
                <a:spcPts val="1200"/>
              </a:spcBef>
              <a:spcAft>
                <a:spcPts val="1200"/>
              </a:spcAft>
              <a:buFont typeface="+mj-lt"/>
              <a:buAutoNum type="arabicPeriod"/>
            </a:pPr>
            <a:r>
              <a:rPr lang="en-US" sz="2600" dirty="0"/>
              <a:t>Click on the </a:t>
            </a:r>
            <a:r>
              <a:rPr lang="en-US" sz="2600" b="1" dirty="0"/>
              <a:t>Options</a:t>
            </a:r>
            <a:r>
              <a:rPr lang="en-US" sz="2600" dirty="0"/>
              <a:t> button</a:t>
            </a:r>
          </a:p>
        </p:txBody>
      </p:sp>
      <p:pic>
        <p:nvPicPr>
          <p:cNvPr id="15363" name="Picture 3"/>
          <p:cNvPicPr>
            <a:picLocks noChangeAspect="1" noChangeArrowheads="1"/>
          </p:cNvPicPr>
          <p:nvPr/>
        </p:nvPicPr>
        <p:blipFill>
          <a:blip r:embed="rId3" cstate="print"/>
          <a:srcRect l="19932" t="30810" r="57917" b="32500"/>
          <a:stretch>
            <a:fillRect/>
          </a:stretch>
        </p:blipFill>
        <p:spPr bwMode="auto">
          <a:xfrm>
            <a:off x="853440" y="1328237"/>
            <a:ext cx="4246880" cy="52757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9257724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560" y="243840"/>
            <a:ext cx="10972800" cy="1143000"/>
          </a:xfrm>
        </p:spPr>
        <p:txBody>
          <a:bodyPr>
            <a:normAutofit/>
          </a:bodyPr>
          <a:lstStyle/>
          <a:p>
            <a:r>
              <a:rPr lang="en-US" sz="3600" b="1" dirty="0"/>
              <a:t>How to Correctly Convert PPT to PDF  (Steps 4-5) </a:t>
            </a:r>
          </a:p>
        </p:txBody>
      </p:sp>
      <p:sp>
        <p:nvSpPr>
          <p:cNvPr id="3" name="Content Placeholder 2"/>
          <p:cNvSpPr>
            <a:spLocks noGrp="1"/>
          </p:cNvSpPr>
          <p:nvPr>
            <p:ph idx="1"/>
          </p:nvPr>
        </p:nvSpPr>
        <p:spPr>
          <a:xfrm>
            <a:off x="6111766" y="1524000"/>
            <a:ext cx="5648960" cy="5334000"/>
          </a:xfrm>
        </p:spPr>
        <p:txBody>
          <a:bodyPr>
            <a:normAutofit/>
          </a:bodyPr>
          <a:lstStyle/>
          <a:p>
            <a:pPr marL="514350" indent="-514350">
              <a:lnSpc>
                <a:spcPct val="110000"/>
              </a:lnSpc>
              <a:spcBef>
                <a:spcPts val="1200"/>
              </a:spcBef>
              <a:spcAft>
                <a:spcPts val="1200"/>
              </a:spcAft>
              <a:buFont typeface="+mj-lt"/>
              <a:buAutoNum type="arabicPeriod" startAt="4"/>
            </a:pPr>
            <a:r>
              <a:rPr lang="en-US" sz="2600" dirty="0"/>
              <a:t>Check both boxes in the </a:t>
            </a:r>
            <a:r>
              <a:rPr lang="en-US" sz="2600" b="1" dirty="0"/>
              <a:t>Include non-printing information </a:t>
            </a:r>
            <a:r>
              <a:rPr lang="en-US" sz="2600" dirty="0"/>
              <a:t>section:</a:t>
            </a:r>
          </a:p>
          <a:p>
            <a:pPr marL="971550" lvl="1" indent="-514350">
              <a:lnSpc>
                <a:spcPct val="110000"/>
              </a:lnSpc>
              <a:spcBef>
                <a:spcPts val="1200"/>
              </a:spcBef>
              <a:spcAft>
                <a:spcPts val="1200"/>
              </a:spcAft>
              <a:buFont typeface="Wingdings" pitchFamily="2" charset="2"/>
              <a:buChar char="q"/>
            </a:pPr>
            <a:r>
              <a:rPr lang="en-US" sz="2600" dirty="0"/>
              <a:t>Document properties</a:t>
            </a:r>
          </a:p>
          <a:p>
            <a:pPr marL="971550" lvl="1" indent="-514350">
              <a:lnSpc>
                <a:spcPct val="110000"/>
              </a:lnSpc>
              <a:spcBef>
                <a:spcPts val="1200"/>
              </a:spcBef>
              <a:spcAft>
                <a:spcPts val="1200"/>
              </a:spcAft>
              <a:buFont typeface="Wingdings" pitchFamily="2" charset="2"/>
              <a:buChar char="q"/>
            </a:pPr>
            <a:r>
              <a:rPr lang="en-US" sz="2600" dirty="0"/>
              <a:t>Document structure tags for accessibility</a:t>
            </a:r>
          </a:p>
          <a:p>
            <a:pPr marL="514350" indent="-514350">
              <a:lnSpc>
                <a:spcPct val="110000"/>
              </a:lnSpc>
              <a:spcBef>
                <a:spcPts val="1200"/>
              </a:spcBef>
              <a:spcAft>
                <a:spcPts val="1200"/>
              </a:spcAft>
              <a:buFont typeface="+mj-lt"/>
              <a:buAutoNum type="arabicPeriod" startAt="4"/>
            </a:pPr>
            <a:r>
              <a:rPr lang="en-US" sz="2600" dirty="0"/>
              <a:t>Click </a:t>
            </a:r>
            <a:r>
              <a:rPr lang="en-US" sz="2600" b="1" dirty="0"/>
              <a:t>OK</a:t>
            </a:r>
            <a:r>
              <a:rPr lang="en-US" sz="2600" dirty="0"/>
              <a:t> to close then Options box, then </a:t>
            </a:r>
            <a:r>
              <a:rPr lang="en-US" sz="2600" b="1" dirty="0"/>
              <a:t>save</a:t>
            </a:r>
            <a:r>
              <a:rPr lang="en-US" sz="2600" dirty="0"/>
              <a:t>.</a:t>
            </a:r>
          </a:p>
          <a:p>
            <a:endParaRPr lang="en-US" dirty="0"/>
          </a:p>
        </p:txBody>
      </p:sp>
      <p:pic>
        <p:nvPicPr>
          <p:cNvPr id="16386" name="Picture 2"/>
          <p:cNvPicPr>
            <a:picLocks noChangeAspect="1" noChangeArrowheads="1"/>
          </p:cNvPicPr>
          <p:nvPr/>
        </p:nvPicPr>
        <p:blipFill>
          <a:blip r:embed="rId3" cstate="print"/>
          <a:srcRect l="41599" t="38056" r="30833" b="25000"/>
          <a:stretch>
            <a:fillRect/>
          </a:stretch>
        </p:blipFill>
        <p:spPr bwMode="auto">
          <a:xfrm>
            <a:off x="629920" y="1396047"/>
            <a:ext cx="5181600" cy="5207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2" descr="Check, Check Mark, Red, Mark, Tick, Symbol, Choice"/>
          <p:cNvPicPr>
            <a:picLocks noChangeAspect="1" noChangeArrowheads="1"/>
          </p:cNvPicPr>
          <p:nvPr/>
        </p:nvPicPr>
        <p:blipFill>
          <a:blip r:embed="rId4" cstate="print"/>
          <a:srcRect/>
          <a:stretch>
            <a:fillRect/>
          </a:stretch>
        </p:blipFill>
        <p:spPr bwMode="auto">
          <a:xfrm>
            <a:off x="6753971" y="2672781"/>
            <a:ext cx="276291" cy="287886"/>
          </a:xfrm>
          <a:prstGeom prst="rect">
            <a:avLst/>
          </a:prstGeom>
          <a:noFill/>
        </p:spPr>
      </p:pic>
      <p:pic>
        <p:nvPicPr>
          <p:cNvPr id="6" name="Picture 2" descr="Check, Check Mark, Red, Mark, Tick, Symbol, Choice"/>
          <p:cNvPicPr>
            <a:picLocks noChangeAspect="1" noChangeArrowheads="1"/>
          </p:cNvPicPr>
          <p:nvPr/>
        </p:nvPicPr>
        <p:blipFill>
          <a:blip r:embed="rId4" cstate="print"/>
          <a:srcRect/>
          <a:stretch>
            <a:fillRect/>
          </a:stretch>
        </p:blipFill>
        <p:spPr bwMode="auto">
          <a:xfrm>
            <a:off x="6726994" y="3481026"/>
            <a:ext cx="276291" cy="287886"/>
          </a:xfrm>
          <a:prstGeom prst="rect">
            <a:avLst/>
          </a:prstGeom>
          <a:noFill/>
        </p:spPr>
      </p:pic>
    </p:spTree>
    <p:extLst>
      <p:ext uri="{BB962C8B-B14F-4D97-AF65-F5344CB8AC3E}">
        <p14:creationId xmlns:p14="http://schemas.microsoft.com/office/powerpoint/2010/main" val="409257724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Which accessibility features will stay intact from the PPT when converted to PDF?</a:t>
            </a:r>
          </a:p>
        </p:txBody>
      </p:sp>
      <p:sp>
        <p:nvSpPr>
          <p:cNvPr id="3" name="Content Placeholder 2"/>
          <p:cNvSpPr>
            <a:spLocks noGrp="1"/>
          </p:cNvSpPr>
          <p:nvPr>
            <p:ph sz="half" idx="1"/>
          </p:nvPr>
        </p:nvSpPr>
        <p:spPr>
          <a:xfrm>
            <a:off x="960120" y="3779519"/>
            <a:ext cx="5181600" cy="2499043"/>
          </a:xfrm>
        </p:spPr>
        <p:txBody>
          <a:bodyPr>
            <a:normAutofit lnSpcReduction="10000"/>
          </a:bodyPr>
          <a:lstStyle/>
          <a:p>
            <a:pPr>
              <a:lnSpc>
                <a:spcPct val="120000"/>
              </a:lnSpc>
              <a:buNone/>
            </a:pPr>
            <a:r>
              <a:rPr lang="en-US" sz="3000" b="1" dirty="0"/>
              <a:t>For example:</a:t>
            </a:r>
          </a:p>
          <a:p>
            <a:pPr>
              <a:lnSpc>
                <a:spcPct val="120000"/>
              </a:lnSpc>
              <a:buFont typeface="Wingdings" pitchFamily="2" charset="2"/>
              <a:buChar char="q"/>
            </a:pPr>
            <a:r>
              <a:rPr lang="en-US" sz="3000" dirty="0"/>
              <a:t>True Lists</a:t>
            </a:r>
          </a:p>
          <a:p>
            <a:pPr>
              <a:lnSpc>
                <a:spcPct val="120000"/>
              </a:lnSpc>
              <a:buFont typeface="Wingdings" pitchFamily="2" charset="2"/>
              <a:buChar char="q"/>
            </a:pPr>
            <a:r>
              <a:rPr lang="en-US" sz="3000" dirty="0"/>
              <a:t>Alt Text</a:t>
            </a:r>
          </a:p>
          <a:p>
            <a:pPr>
              <a:lnSpc>
                <a:spcPct val="120000"/>
              </a:lnSpc>
              <a:buFont typeface="Wingdings" pitchFamily="2" charset="2"/>
              <a:buChar char="q"/>
            </a:pPr>
            <a:r>
              <a:rPr lang="en-US" sz="3000" dirty="0"/>
              <a:t>Page Numbers</a:t>
            </a:r>
          </a:p>
          <a:p>
            <a:pPr>
              <a:lnSpc>
                <a:spcPct val="120000"/>
              </a:lnSpc>
              <a:spcBef>
                <a:spcPts val="1200"/>
              </a:spcBef>
              <a:spcAft>
                <a:spcPts val="1200"/>
              </a:spcAft>
              <a:buNone/>
            </a:pPr>
            <a:endParaRPr lang="en-US" dirty="0"/>
          </a:p>
        </p:txBody>
      </p:sp>
      <p:sp>
        <p:nvSpPr>
          <p:cNvPr id="5" name="Content Placeholder 4"/>
          <p:cNvSpPr>
            <a:spLocks noGrp="1"/>
          </p:cNvSpPr>
          <p:nvPr>
            <p:ph sz="half" idx="2"/>
          </p:nvPr>
        </p:nvSpPr>
        <p:spPr>
          <a:xfrm>
            <a:off x="4587240" y="4348480"/>
            <a:ext cx="6609080" cy="2509520"/>
          </a:xfrm>
          <a:ln>
            <a:noFill/>
          </a:ln>
        </p:spPr>
        <p:txBody>
          <a:bodyPr>
            <a:normAutofit lnSpcReduction="10000"/>
          </a:bodyPr>
          <a:lstStyle/>
          <a:p>
            <a:pPr>
              <a:lnSpc>
                <a:spcPct val="120000"/>
              </a:lnSpc>
              <a:buFont typeface="Wingdings" pitchFamily="2" charset="2"/>
              <a:buChar char="q"/>
            </a:pPr>
            <a:r>
              <a:rPr lang="en-US" sz="3000" dirty="0"/>
              <a:t>Descriptive Hyperlinks </a:t>
            </a:r>
          </a:p>
          <a:p>
            <a:pPr>
              <a:lnSpc>
                <a:spcPct val="120000"/>
              </a:lnSpc>
              <a:buFont typeface="Wingdings" pitchFamily="2" charset="2"/>
              <a:buChar char="q"/>
            </a:pPr>
            <a:r>
              <a:rPr lang="en-US" sz="3000" dirty="0"/>
              <a:t>Identified Document Language</a:t>
            </a:r>
          </a:p>
          <a:p>
            <a:pPr>
              <a:lnSpc>
                <a:spcPct val="120000"/>
              </a:lnSpc>
              <a:buFont typeface="Wingdings" pitchFamily="2" charset="2"/>
              <a:buChar char="q"/>
            </a:pPr>
            <a:r>
              <a:rPr lang="en-US" sz="3000" dirty="0"/>
              <a:t>Controlled Reading Order</a:t>
            </a:r>
          </a:p>
          <a:p>
            <a:endParaRPr lang="en-US" dirty="0"/>
          </a:p>
        </p:txBody>
      </p:sp>
      <p:sp>
        <p:nvSpPr>
          <p:cNvPr id="6" name="Rectangle 5"/>
          <p:cNvSpPr/>
          <p:nvPr/>
        </p:nvSpPr>
        <p:spPr>
          <a:xfrm>
            <a:off x="918954" y="1954953"/>
            <a:ext cx="10637169" cy="1016560"/>
          </a:xfrm>
          <a:prstGeom prst="rect">
            <a:avLst/>
          </a:prstGeom>
        </p:spPr>
        <p:txBody>
          <a:bodyPr wrap="square">
            <a:spAutoFit/>
          </a:bodyPr>
          <a:lstStyle/>
          <a:p>
            <a:pPr>
              <a:lnSpc>
                <a:spcPct val="110000"/>
              </a:lnSpc>
              <a:spcBef>
                <a:spcPts val="1200"/>
              </a:spcBef>
              <a:spcAft>
                <a:spcPts val="1200"/>
              </a:spcAft>
            </a:pPr>
            <a:r>
              <a:rPr lang="en-US" sz="2800" dirty="0"/>
              <a:t>All the accessibility features you created in your original PowerPoint will remain intact when converted to PDF by following these steps.</a:t>
            </a:r>
          </a:p>
        </p:txBody>
      </p:sp>
    </p:spTree>
    <p:extLst>
      <p:ext uri="{BB962C8B-B14F-4D97-AF65-F5344CB8AC3E}">
        <p14:creationId xmlns:p14="http://schemas.microsoft.com/office/powerpoint/2010/main" val="409257724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920" y="365125"/>
            <a:ext cx="10642600" cy="1325563"/>
          </a:xfrm>
        </p:spPr>
        <p:txBody>
          <a:bodyPr>
            <a:normAutofit/>
          </a:bodyPr>
          <a:lstStyle/>
          <a:p>
            <a:r>
              <a:rPr lang="en-US" sz="4000" b="1" dirty="0"/>
              <a:t>How do I double check for accessibility before I publish?</a:t>
            </a:r>
          </a:p>
        </p:txBody>
      </p:sp>
      <p:sp>
        <p:nvSpPr>
          <p:cNvPr id="3" name="Content Placeholder 2"/>
          <p:cNvSpPr>
            <a:spLocks noGrp="1"/>
          </p:cNvSpPr>
          <p:nvPr>
            <p:ph idx="1"/>
          </p:nvPr>
        </p:nvSpPr>
        <p:spPr>
          <a:xfrm>
            <a:off x="578069" y="1905006"/>
            <a:ext cx="10972800" cy="4952994"/>
          </a:xfrm>
        </p:spPr>
        <p:txBody>
          <a:bodyPr>
            <a:normAutofit/>
          </a:bodyPr>
          <a:lstStyle/>
          <a:p>
            <a:pPr>
              <a:lnSpc>
                <a:spcPct val="110000"/>
              </a:lnSpc>
              <a:spcBef>
                <a:spcPts val="1200"/>
              </a:spcBef>
              <a:spcAft>
                <a:spcPts val="1200"/>
              </a:spcAft>
            </a:pPr>
            <a:r>
              <a:rPr lang="en-US" dirty="0"/>
              <a:t>There are several ways to test a document’s accessibility prior to its distribution.</a:t>
            </a:r>
          </a:p>
          <a:p>
            <a:pPr>
              <a:lnSpc>
                <a:spcPct val="110000"/>
              </a:lnSpc>
              <a:spcBef>
                <a:spcPts val="1200"/>
              </a:spcBef>
              <a:spcAft>
                <a:spcPts val="1200"/>
              </a:spcAft>
            </a:pPr>
            <a:r>
              <a:rPr lang="en-US" dirty="0"/>
              <a:t>Many versions of Microsoft PowerPoint have a </a:t>
            </a:r>
            <a:r>
              <a:rPr lang="en-US" b="1" dirty="0"/>
              <a:t>built-in accessibility feature</a:t>
            </a:r>
            <a:r>
              <a:rPr lang="en-US" dirty="0"/>
              <a:t>.   Keep in mind that you should not rely solely on this feature to test for accessibility, but it is a good starting point.</a:t>
            </a:r>
          </a:p>
          <a:p>
            <a:endParaRPr lang="en-US" dirty="0"/>
          </a:p>
        </p:txBody>
      </p:sp>
    </p:spTree>
    <p:extLst>
      <p:ext uri="{BB962C8B-B14F-4D97-AF65-F5344CB8AC3E}">
        <p14:creationId xmlns:p14="http://schemas.microsoft.com/office/powerpoint/2010/main" val="76195060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262" y="365125"/>
            <a:ext cx="10833538" cy="1325563"/>
          </a:xfrm>
        </p:spPr>
        <p:txBody>
          <a:bodyPr>
            <a:normAutofit/>
          </a:bodyPr>
          <a:lstStyle/>
          <a:p>
            <a:r>
              <a:rPr lang="en-US" sz="4000" b="1" dirty="0"/>
              <a:t>How do I use the built-in accessibility feature?</a:t>
            </a:r>
          </a:p>
        </p:txBody>
      </p:sp>
      <p:sp>
        <p:nvSpPr>
          <p:cNvPr id="3" name="Content Placeholder 2"/>
          <p:cNvSpPr>
            <a:spLocks noGrp="1"/>
          </p:cNvSpPr>
          <p:nvPr>
            <p:ph idx="1"/>
          </p:nvPr>
        </p:nvSpPr>
        <p:spPr>
          <a:xfrm>
            <a:off x="5312980" y="1878516"/>
            <a:ext cx="6626772" cy="4758767"/>
          </a:xfrm>
        </p:spPr>
        <p:txBody>
          <a:bodyPr>
            <a:normAutofit fontScale="85000" lnSpcReduction="10000"/>
          </a:bodyPr>
          <a:lstStyle/>
          <a:p>
            <a:pPr>
              <a:lnSpc>
                <a:spcPct val="120000"/>
              </a:lnSpc>
              <a:spcBef>
                <a:spcPts val="1200"/>
              </a:spcBef>
              <a:spcAft>
                <a:spcPts val="1200"/>
              </a:spcAft>
              <a:buNone/>
            </a:pPr>
            <a:r>
              <a:rPr lang="en-US" dirty="0"/>
              <a:t>   </a:t>
            </a:r>
            <a:r>
              <a:rPr lang="en-US" sz="3300" dirty="0"/>
              <a:t>To access the Accessibility Checker in Microsoft PowerPoint </a:t>
            </a:r>
            <a:r>
              <a:rPr lang="en-US" sz="3300" b="1" dirty="0"/>
              <a:t>2010</a:t>
            </a:r>
            <a:r>
              <a:rPr lang="en-US" sz="3300" dirty="0"/>
              <a:t>:</a:t>
            </a:r>
          </a:p>
          <a:p>
            <a:pPr marL="514350" indent="-514350">
              <a:lnSpc>
                <a:spcPct val="120000"/>
              </a:lnSpc>
              <a:spcBef>
                <a:spcPts val="1200"/>
              </a:spcBef>
              <a:spcAft>
                <a:spcPts val="1200"/>
              </a:spcAft>
              <a:buFont typeface="+mj-lt"/>
              <a:buAutoNum type="arabicPeriod"/>
            </a:pPr>
            <a:r>
              <a:rPr lang="en-US" sz="3300" dirty="0"/>
              <a:t>From the </a:t>
            </a:r>
            <a:r>
              <a:rPr lang="en-US" sz="3300" b="1" dirty="0"/>
              <a:t>File</a:t>
            </a:r>
            <a:r>
              <a:rPr lang="en-US" sz="3300" dirty="0"/>
              <a:t> tab</a:t>
            </a:r>
          </a:p>
          <a:p>
            <a:pPr marL="514350" indent="-514350">
              <a:lnSpc>
                <a:spcPct val="120000"/>
              </a:lnSpc>
              <a:spcBef>
                <a:spcPts val="1200"/>
              </a:spcBef>
              <a:spcAft>
                <a:spcPts val="1200"/>
              </a:spcAft>
              <a:buFont typeface="+mj-lt"/>
              <a:buAutoNum type="arabicPeriod"/>
            </a:pPr>
            <a:r>
              <a:rPr lang="en-US" sz="3300" dirty="0"/>
              <a:t>Click on </a:t>
            </a:r>
            <a:r>
              <a:rPr lang="en-US" sz="3300" b="1" dirty="0"/>
              <a:t>Info</a:t>
            </a:r>
          </a:p>
          <a:p>
            <a:pPr marL="514350" indent="-514350">
              <a:lnSpc>
                <a:spcPct val="120000"/>
              </a:lnSpc>
              <a:spcBef>
                <a:spcPts val="1200"/>
              </a:spcBef>
              <a:spcAft>
                <a:spcPts val="1200"/>
              </a:spcAft>
              <a:buFont typeface="+mj-lt"/>
              <a:buAutoNum type="arabicPeriod"/>
            </a:pPr>
            <a:r>
              <a:rPr lang="en-US" sz="3300" dirty="0"/>
              <a:t>Click </a:t>
            </a:r>
            <a:r>
              <a:rPr lang="en-US" sz="3300" b="1" dirty="0"/>
              <a:t>Check for Issues</a:t>
            </a:r>
          </a:p>
          <a:p>
            <a:pPr marL="514350" indent="-514350">
              <a:lnSpc>
                <a:spcPct val="120000"/>
              </a:lnSpc>
              <a:spcBef>
                <a:spcPts val="1200"/>
              </a:spcBef>
              <a:spcAft>
                <a:spcPts val="1200"/>
              </a:spcAft>
              <a:buFont typeface="+mj-lt"/>
              <a:buAutoNum type="arabicPeriod"/>
            </a:pPr>
            <a:r>
              <a:rPr lang="en-US" sz="3300" dirty="0"/>
              <a:t>Select </a:t>
            </a:r>
            <a:r>
              <a:rPr lang="en-US" sz="3300" b="1" dirty="0"/>
              <a:t>Check Accessibility </a:t>
            </a:r>
            <a:r>
              <a:rPr lang="en-US" sz="3300" dirty="0"/>
              <a:t>from dropdown box</a:t>
            </a:r>
          </a:p>
          <a:p>
            <a:pPr>
              <a:buNone/>
            </a:pPr>
            <a:endParaRPr lang="en-US" dirty="0"/>
          </a:p>
        </p:txBody>
      </p:sp>
      <p:pic>
        <p:nvPicPr>
          <p:cNvPr id="215042" name="Picture 2"/>
          <p:cNvPicPr>
            <a:picLocks noChangeAspect="1" noChangeArrowheads="1"/>
          </p:cNvPicPr>
          <p:nvPr/>
        </p:nvPicPr>
        <p:blipFill>
          <a:blip r:embed="rId3" cstate="print"/>
          <a:srcRect l="4148" t="21983" r="71949" b="42241"/>
          <a:stretch>
            <a:fillRect/>
          </a:stretch>
        </p:blipFill>
        <p:spPr bwMode="auto">
          <a:xfrm>
            <a:off x="520262" y="1990467"/>
            <a:ext cx="4540470" cy="45837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ounded Rectangle 6"/>
          <p:cNvSpPr/>
          <p:nvPr/>
        </p:nvSpPr>
        <p:spPr>
          <a:xfrm>
            <a:off x="2065284" y="6117021"/>
            <a:ext cx="2853559" cy="520262"/>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2091559" y="4787463"/>
            <a:ext cx="2953407" cy="856593"/>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415160" y="2480442"/>
            <a:ext cx="1255986" cy="520262"/>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195060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0532"/>
            <a:ext cx="10733690" cy="1325563"/>
          </a:xfrm>
        </p:spPr>
        <p:txBody>
          <a:bodyPr>
            <a:normAutofit/>
          </a:bodyPr>
          <a:lstStyle/>
          <a:p>
            <a:r>
              <a:rPr lang="en-US" sz="3600" b="1" dirty="0"/>
              <a:t>Why does the Accessibility Checker Task Pane have 2 sections?</a:t>
            </a:r>
          </a:p>
        </p:txBody>
      </p:sp>
      <p:sp>
        <p:nvSpPr>
          <p:cNvPr id="4" name="Content Placeholder 3"/>
          <p:cNvSpPr>
            <a:spLocks noGrp="1"/>
          </p:cNvSpPr>
          <p:nvPr>
            <p:ph sz="half" idx="2"/>
          </p:nvPr>
        </p:nvSpPr>
        <p:spPr>
          <a:xfrm>
            <a:off x="4351282" y="2238701"/>
            <a:ext cx="6574219" cy="4367049"/>
          </a:xfrm>
        </p:spPr>
        <p:txBody>
          <a:bodyPr>
            <a:normAutofit/>
          </a:bodyPr>
          <a:lstStyle/>
          <a:p>
            <a:pPr marL="514350" indent="-514350">
              <a:lnSpc>
                <a:spcPct val="110000"/>
              </a:lnSpc>
              <a:spcBef>
                <a:spcPts val="1200"/>
              </a:spcBef>
              <a:spcAft>
                <a:spcPts val="1200"/>
              </a:spcAft>
              <a:buFont typeface="+mj-lt"/>
              <a:buAutoNum type="arabicPeriod"/>
            </a:pPr>
            <a:r>
              <a:rPr lang="en-US" b="1" dirty="0"/>
              <a:t>Inspection Results </a:t>
            </a:r>
            <a:r>
              <a:rPr lang="en-US" dirty="0"/>
              <a:t> - Identifies the accessibility issues.</a:t>
            </a:r>
          </a:p>
          <a:p>
            <a:pPr marL="514350" indent="-514350">
              <a:lnSpc>
                <a:spcPct val="110000"/>
              </a:lnSpc>
              <a:spcBef>
                <a:spcPts val="1200"/>
              </a:spcBef>
              <a:spcAft>
                <a:spcPts val="1200"/>
              </a:spcAft>
              <a:buFont typeface="+mj-lt"/>
              <a:buAutoNum type="arabicPeriod" startAt="2"/>
            </a:pPr>
            <a:r>
              <a:rPr lang="en-US" b="1" dirty="0"/>
              <a:t>Additional Information  - </a:t>
            </a:r>
            <a:r>
              <a:rPr lang="en-US" dirty="0"/>
              <a:t>If you click on a specific issue in the top section, here you’ll  see the details on </a:t>
            </a:r>
            <a:r>
              <a:rPr lang="en-US" b="1" dirty="0"/>
              <a:t>why it’s is a problem </a:t>
            </a:r>
            <a:r>
              <a:rPr lang="en-US" dirty="0"/>
              <a:t>and tip on </a:t>
            </a:r>
            <a:r>
              <a:rPr lang="en-US" b="1" dirty="0"/>
              <a:t>how to fix it</a:t>
            </a:r>
            <a:r>
              <a:rPr lang="en-US" dirty="0"/>
              <a:t>.</a:t>
            </a:r>
          </a:p>
        </p:txBody>
      </p:sp>
      <p:sp>
        <p:nvSpPr>
          <p:cNvPr id="5" name="Slide Number Placeholder 4"/>
          <p:cNvSpPr>
            <a:spLocks noGrp="1"/>
          </p:cNvSpPr>
          <p:nvPr>
            <p:ph type="sldNum" sz="quarter" idx="12"/>
          </p:nvPr>
        </p:nvSpPr>
        <p:spPr/>
        <p:txBody>
          <a:bodyPr/>
          <a:lstStyle/>
          <a:p>
            <a:fld id="{7D390B86-BFAD-486C-88D7-4C2F923AC000}" type="slidenum">
              <a:rPr lang="en-US" smtClean="0"/>
              <a:pPr/>
              <a:t>175</a:t>
            </a:fld>
            <a:endParaRPr lang="en-US"/>
          </a:p>
        </p:txBody>
      </p:sp>
      <p:pic>
        <p:nvPicPr>
          <p:cNvPr id="9219" name="Picture 3"/>
          <p:cNvPicPr>
            <a:picLocks noChangeAspect="1" noChangeArrowheads="1"/>
          </p:cNvPicPr>
          <p:nvPr/>
        </p:nvPicPr>
        <p:blipFill>
          <a:blip r:embed="rId3" cstate="print"/>
          <a:srcRect l="26293" t="38901" r="58028" b="20366"/>
          <a:stretch>
            <a:fillRect/>
          </a:stretch>
        </p:blipFill>
        <p:spPr bwMode="auto">
          <a:xfrm>
            <a:off x="1024757" y="1844565"/>
            <a:ext cx="2868543" cy="47611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7470"/>
            <a:ext cx="10515600" cy="1325563"/>
          </a:xfrm>
        </p:spPr>
        <p:txBody>
          <a:bodyPr>
            <a:normAutofit/>
          </a:bodyPr>
          <a:lstStyle/>
          <a:p>
            <a:r>
              <a:rPr lang="en-US" sz="4000" b="1" dirty="0"/>
              <a:t>What’s the difference between errors, warnings and tips?</a:t>
            </a:r>
          </a:p>
        </p:txBody>
      </p:sp>
      <p:pic>
        <p:nvPicPr>
          <p:cNvPr id="1026" name="Picture 2"/>
          <p:cNvPicPr>
            <a:picLocks noGrp="1" noChangeAspect="1" noChangeArrowheads="1"/>
          </p:cNvPicPr>
          <p:nvPr>
            <p:ph sz="half" idx="1"/>
          </p:nvPr>
        </p:nvPicPr>
        <p:blipFill>
          <a:blip r:embed="rId3" cstate="print"/>
          <a:srcRect l="71860" t="13382" b="27511"/>
          <a:stretch>
            <a:fillRect/>
          </a:stretch>
        </p:blipFill>
        <p:spPr bwMode="auto">
          <a:xfrm>
            <a:off x="993227" y="1781503"/>
            <a:ext cx="3074276" cy="4843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Content Placeholder 5"/>
          <p:cNvSpPr>
            <a:spLocks noGrp="1"/>
          </p:cNvSpPr>
          <p:nvPr>
            <p:ph sz="half" idx="2"/>
          </p:nvPr>
        </p:nvSpPr>
        <p:spPr>
          <a:xfrm>
            <a:off x="4603531" y="1920219"/>
            <a:ext cx="6889531" cy="4622472"/>
          </a:xfrm>
        </p:spPr>
        <p:txBody>
          <a:bodyPr>
            <a:normAutofit/>
          </a:bodyPr>
          <a:lstStyle/>
          <a:p>
            <a:pPr>
              <a:lnSpc>
                <a:spcPct val="110000"/>
              </a:lnSpc>
              <a:spcBef>
                <a:spcPts val="1200"/>
              </a:spcBef>
              <a:spcAft>
                <a:spcPts val="1200"/>
              </a:spcAft>
              <a:buNone/>
            </a:pPr>
            <a:r>
              <a:rPr lang="en-US" b="1" dirty="0"/>
              <a:t>They indicate content that:</a:t>
            </a:r>
          </a:p>
          <a:p>
            <a:pPr marL="514350" indent="-514350">
              <a:lnSpc>
                <a:spcPct val="110000"/>
              </a:lnSpc>
              <a:spcBef>
                <a:spcPts val="1200"/>
              </a:spcBef>
              <a:spcAft>
                <a:spcPts val="1200"/>
              </a:spcAft>
              <a:buFont typeface="+mj-lt"/>
              <a:buAutoNum type="arabicPeriod"/>
            </a:pPr>
            <a:r>
              <a:rPr lang="en-US" b="1" dirty="0"/>
              <a:t>Errors :</a:t>
            </a:r>
            <a:r>
              <a:rPr lang="en-US" dirty="0"/>
              <a:t>  people with disabilities are unable to read (the most serious problem)</a:t>
            </a:r>
            <a:endParaRPr lang="en-US" b="1" dirty="0"/>
          </a:p>
          <a:p>
            <a:pPr marL="514350" indent="-514350">
              <a:lnSpc>
                <a:spcPct val="110000"/>
              </a:lnSpc>
              <a:spcBef>
                <a:spcPts val="1200"/>
              </a:spcBef>
              <a:spcAft>
                <a:spcPts val="1200"/>
              </a:spcAft>
              <a:buFont typeface="+mj-lt"/>
              <a:buAutoNum type="arabicPeriod" startAt="2"/>
            </a:pPr>
            <a:r>
              <a:rPr lang="en-US" b="1" dirty="0"/>
              <a:t>Warnings: </a:t>
            </a:r>
            <a:r>
              <a:rPr lang="en-US" dirty="0"/>
              <a:t>people will find difficult to read</a:t>
            </a:r>
            <a:endParaRPr lang="en-US" b="1" dirty="0"/>
          </a:p>
          <a:p>
            <a:pPr marL="514350" indent="-514350">
              <a:lnSpc>
                <a:spcPct val="110000"/>
              </a:lnSpc>
              <a:spcBef>
                <a:spcPts val="1200"/>
              </a:spcBef>
              <a:spcAft>
                <a:spcPts val="1200"/>
              </a:spcAft>
              <a:buFont typeface="+mj-lt"/>
              <a:buAutoNum type="arabicPeriod" startAt="3"/>
            </a:pPr>
            <a:r>
              <a:rPr lang="en-US" b="1" dirty="0"/>
              <a:t>Tips:  </a:t>
            </a:r>
            <a:r>
              <a:rPr lang="en-US" dirty="0"/>
              <a:t>people might find difficult to read</a:t>
            </a:r>
          </a:p>
        </p:txBody>
      </p:sp>
      <p:sp>
        <p:nvSpPr>
          <p:cNvPr id="4" name="Slide Number Placeholder 3"/>
          <p:cNvSpPr>
            <a:spLocks noGrp="1"/>
          </p:cNvSpPr>
          <p:nvPr>
            <p:ph type="sldNum" sz="quarter" idx="12"/>
          </p:nvPr>
        </p:nvSpPr>
        <p:spPr/>
        <p:txBody>
          <a:bodyPr/>
          <a:lstStyle/>
          <a:p>
            <a:fld id="{6A29E725-4762-403F-A189-98A65781A6E2}" type="slidenum">
              <a:rPr lang="en-US" smtClean="0"/>
              <a:pPr/>
              <a:t>176</a:t>
            </a:fld>
            <a:endParaRPr lang="en-US" dirty="0"/>
          </a:p>
        </p:txBody>
      </p:sp>
      <p:sp>
        <p:nvSpPr>
          <p:cNvPr id="7" name="Rounded Rectangle 6"/>
          <p:cNvSpPr/>
          <p:nvPr/>
        </p:nvSpPr>
        <p:spPr>
          <a:xfrm>
            <a:off x="1040526" y="2711669"/>
            <a:ext cx="835572" cy="33107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114096" y="3857297"/>
            <a:ext cx="930165" cy="28377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056290" y="5775435"/>
            <a:ext cx="551793" cy="29429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920" y="365125"/>
            <a:ext cx="10642600" cy="1325563"/>
          </a:xfrm>
        </p:spPr>
        <p:txBody>
          <a:bodyPr>
            <a:normAutofit/>
          </a:bodyPr>
          <a:lstStyle/>
          <a:p>
            <a:r>
              <a:rPr lang="en-US" sz="4000" b="1" dirty="0"/>
              <a:t>What steps do I take after using the built-in Accessibility Checker?</a:t>
            </a:r>
          </a:p>
        </p:txBody>
      </p:sp>
      <p:sp>
        <p:nvSpPr>
          <p:cNvPr id="3" name="Content Placeholder 2"/>
          <p:cNvSpPr>
            <a:spLocks noGrp="1"/>
          </p:cNvSpPr>
          <p:nvPr>
            <p:ph idx="1"/>
          </p:nvPr>
        </p:nvSpPr>
        <p:spPr>
          <a:xfrm>
            <a:off x="3925614" y="2267612"/>
            <a:ext cx="7898524" cy="4952994"/>
          </a:xfrm>
        </p:spPr>
        <p:txBody>
          <a:bodyPr>
            <a:normAutofit/>
          </a:bodyPr>
          <a:lstStyle/>
          <a:p>
            <a:pPr>
              <a:lnSpc>
                <a:spcPct val="110000"/>
              </a:lnSpc>
              <a:spcBef>
                <a:spcPts val="1200"/>
              </a:spcBef>
              <a:spcAft>
                <a:spcPts val="1200"/>
              </a:spcAft>
            </a:pPr>
            <a:r>
              <a:rPr lang="en-US" dirty="0"/>
              <a:t>Although the Accessibility Checker (in Word, PPT, Excel or PDF) can find a variety of issues, it cannot find every possible error.</a:t>
            </a:r>
          </a:p>
          <a:p>
            <a:pPr>
              <a:lnSpc>
                <a:spcPct val="110000"/>
              </a:lnSpc>
              <a:spcBef>
                <a:spcPts val="1200"/>
              </a:spcBef>
              <a:spcAft>
                <a:spcPts val="1200"/>
              </a:spcAft>
            </a:pPr>
            <a:r>
              <a:rPr lang="en-US" dirty="0"/>
              <a:t>If you get an </a:t>
            </a:r>
            <a:r>
              <a:rPr lang="en-US" b="1" dirty="0"/>
              <a:t>“all clear” </a:t>
            </a:r>
            <a:r>
              <a:rPr lang="en-US" dirty="0"/>
              <a:t>from the software’s Accessibility Checker, you still need to follow all parts of the </a:t>
            </a:r>
            <a:r>
              <a:rPr lang="en-US" b="1" dirty="0"/>
              <a:t>KanCare Ombudsman Guidelines for Creating Accessible Documents and Presentations.</a:t>
            </a:r>
            <a:endParaRPr lang="en-US" dirty="0"/>
          </a:p>
          <a:p>
            <a:pPr>
              <a:buNone/>
            </a:pPr>
            <a:endParaRPr lang="en-US" dirty="0"/>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796" t="43427" r="33209" b="18122"/>
          <a:stretch/>
        </p:blipFill>
        <p:spPr bwMode="auto">
          <a:xfrm>
            <a:off x="425671" y="1954924"/>
            <a:ext cx="3294109" cy="44616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6195060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920" y="365125"/>
            <a:ext cx="10642600" cy="1325563"/>
          </a:xfrm>
        </p:spPr>
        <p:txBody>
          <a:bodyPr>
            <a:normAutofit/>
          </a:bodyPr>
          <a:lstStyle/>
          <a:p>
            <a:r>
              <a:rPr lang="en-US" sz="4000" b="1" dirty="0"/>
              <a:t>Summary:  Double Check for Accessibility</a:t>
            </a:r>
          </a:p>
        </p:txBody>
      </p:sp>
      <p:sp>
        <p:nvSpPr>
          <p:cNvPr id="3" name="Content Placeholder 2"/>
          <p:cNvSpPr>
            <a:spLocks noGrp="1"/>
          </p:cNvSpPr>
          <p:nvPr>
            <p:ph idx="1"/>
          </p:nvPr>
        </p:nvSpPr>
        <p:spPr>
          <a:xfrm>
            <a:off x="578069" y="1905006"/>
            <a:ext cx="11135710" cy="4952994"/>
          </a:xfrm>
        </p:spPr>
        <p:txBody>
          <a:bodyPr>
            <a:normAutofit fontScale="77500" lnSpcReduction="20000"/>
          </a:bodyPr>
          <a:lstStyle/>
          <a:p>
            <a:pPr marL="514350" indent="-514350">
              <a:lnSpc>
                <a:spcPct val="110000"/>
              </a:lnSpc>
              <a:spcBef>
                <a:spcPts val="900"/>
              </a:spcBef>
              <a:spcAft>
                <a:spcPts val="900"/>
              </a:spcAft>
              <a:buFont typeface="+mj-lt"/>
              <a:buAutoNum type="arabicPeriod"/>
            </a:pPr>
            <a:r>
              <a:rPr lang="en-US" sz="3300" dirty="0"/>
              <a:t>Start by following the KanCare Ombudsman Guidelines for Creating Accessible Documents and Presentations.</a:t>
            </a:r>
          </a:p>
          <a:p>
            <a:pPr marL="514350" indent="-514350">
              <a:lnSpc>
                <a:spcPct val="110000"/>
              </a:lnSpc>
              <a:spcBef>
                <a:spcPts val="900"/>
              </a:spcBef>
              <a:spcAft>
                <a:spcPts val="900"/>
              </a:spcAft>
              <a:buFont typeface="+mj-lt"/>
              <a:buAutoNum type="arabicPeriod"/>
            </a:pPr>
            <a:r>
              <a:rPr lang="en-US" sz="3300" dirty="0"/>
              <a:t>Once the original document is complete, use the writing software’s Accessibility Checker.</a:t>
            </a:r>
          </a:p>
          <a:p>
            <a:pPr marL="514350" indent="-514350">
              <a:lnSpc>
                <a:spcPct val="110000"/>
              </a:lnSpc>
              <a:spcBef>
                <a:spcPts val="900"/>
              </a:spcBef>
              <a:spcAft>
                <a:spcPts val="900"/>
              </a:spcAft>
              <a:buFont typeface="+mj-lt"/>
              <a:buAutoNum type="arabicPeriod"/>
            </a:pPr>
            <a:r>
              <a:rPr lang="en-US" sz="3300" dirty="0"/>
              <a:t>If converting to PDF, you must also use Adobe PDF’s Accessibility Checker to ensure no accessibility features have been lost in the conversion.</a:t>
            </a:r>
          </a:p>
          <a:p>
            <a:pPr marL="514350" indent="-514350">
              <a:lnSpc>
                <a:spcPct val="110000"/>
              </a:lnSpc>
              <a:spcBef>
                <a:spcPts val="900"/>
              </a:spcBef>
              <a:spcAft>
                <a:spcPts val="900"/>
              </a:spcAft>
              <a:buFont typeface="+mj-lt"/>
              <a:buAutoNum type="arabicPeriod"/>
            </a:pPr>
            <a:r>
              <a:rPr lang="en-US" sz="3300" dirty="0"/>
              <a:t>As a final test, you can use a screen reader such as JAWS, NVDA, </a:t>
            </a:r>
            <a:r>
              <a:rPr lang="en-US" sz="3300" dirty="0" err="1"/>
              <a:t>WindowEyes</a:t>
            </a:r>
            <a:r>
              <a:rPr lang="en-US" sz="3300" dirty="0"/>
              <a:t>, etc., to test it yourself. </a:t>
            </a:r>
          </a:p>
          <a:p>
            <a:pPr marL="514350" indent="-514350">
              <a:lnSpc>
                <a:spcPct val="110000"/>
              </a:lnSpc>
              <a:spcBef>
                <a:spcPts val="900"/>
              </a:spcBef>
              <a:spcAft>
                <a:spcPts val="900"/>
              </a:spcAft>
              <a:buNone/>
            </a:pPr>
            <a:r>
              <a:rPr lang="en-US" sz="3300" dirty="0"/>
              <a:t>	- Or develop an Accessibility Testing team of persons experienced at using Assistive Technologies. </a:t>
            </a:r>
          </a:p>
          <a:p>
            <a:endParaRPr lang="en-US" dirty="0"/>
          </a:p>
        </p:txBody>
      </p:sp>
    </p:spTree>
    <p:extLst>
      <p:ext uri="{BB962C8B-B14F-4D97-AF65-F5344CB8AC3E}">
        <p14:creationId xmlns:p14="http://schemas.microsoft.com/office/powerpoint/2010/main" val="76195060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What if I don’t have Microsoft 2010?</a:t>
            </a:r>
          </a:p>
        </p:txBody>
      </p:sp>
      <p:sp>
        <p:nvSpPr>
          <p:cNvPr id="3" name="Content Placeholder 2"/>
          <p:cNvSpPr>
            <a:spLocks noGrp="1"/>
          </p:cNvSpPr>
          <p:nvPr>
            <p:ph idx="1"/>
          </p:nvPr>
        </p:nvSpPr>
        <p:spPr>
          <a:xfrm>
            <a:off x="867103" y="2110105"/>
            <a:ext cx="10857537" cy="4351338"/>
          </a:xfrm>
        </p:spPr>
        <p:txBody>
          <a:bodyPr>
            <a:normAutofit/>
          </a:bodyPr>
          <a:lstStyle/>
          <a:p>
            <a:pPr>
              <a:lnSpc>
                <a:spcPct val="110000"/>
              </a:lnSpc>
              <a:spcBef>
                <a:spcPts val="1200"/>
              </a:spcBef>
              <a:spcAft>
                <a:spcPts val="1200"/>
              </a:spcAft>
            </a:pPr>
            <a:r>
              <a:rPr lang="en-US" dirty="0"/>
              <a:t>Although the built-in accessibility tools for different versions Microsoft PPT may vary slightly from what is presented in this lesson, the steps required to use them are similar.</a:t>
            </a:r>
          </a:p>
          <a:p>
            <a:pPr>
              <a:lnSpc>
                <a:spcPct val="110000"/>
              </a:lnSpc>
              <a:spcBef>
                <a:spcPts val="1200"/>
              </a:spcBef>
              <a:spcAft>
                <a:spcPts val="1200"/>
              </a:spcAft>
            </a:pPr>
            <a:r>
              <a:rPr lang="en-US" dirty="0"/>
              <a:t>Check out </a:t>
            </a:r>
            <a:r>
              <a:rPr lang="en-US" dirty="0">
                <a:hlinkClick r:id="rId3"/>
              </a:rPr>
              <a:t>Word 2013 &amp; 2016: Using the Accessibility Checker</a:t>
            </a:r>
            <a:r>
              <a:rPr lang="en-US" dirty="0"/>
              <a:t>, a helpful video on Word, Excel and PPT from the Texas Governor's Committee for People with Disabilities. </a:t>
            </a:r>
          </a:p>
          <a:p>
            <a:pPr>
              <a:buNone/>
            </a:pPr>
            <a:endParaRPr lang="en-US" dirty="0"/>
          </a:p>
        </p:txBody>
      </p:sp>
      <p:sp>
        <p:nvSpPr>
          <p:cNvPr id="4" name="Rectangle 3"/>
          <p:cNvSpPr/>
          <p:nvPr/>
        </p:nvSpPr>
        <p:spPr>
          <a:xfrm>
            <a:off x="320565" y="2126609"/>
            <a:ext cx="6096000" cy="2456057"/>
          </a:xfrm>
          <a:prstGeom prst="rect">
            <a:avLst/>
          </a:prstGeom>
        </p:spPr>
        <p:txBody>
          <a:bodyPr>
            <a:spAutoFit/>
          </a:bodyPr>
          <a:lstStyle/>
          <a:p>
            <a:pPr>
              <a:lnSpc>
                <a:spcPct val="130000"/>
              </a:lnSpc>
              <a:spcBef>
                <a:spcPts val="1200"/>
              </a:spcBef>
              <a:spcAft>
                <a:spcPts val="1200"/>
              </a:spcAft>
            </a:pPr>
            <a:endParaRPr lang="en-US" dirty="0"/>
          </a:p>
          <a:p>
            <a:pPr>
              <a:lnSpc>
                <a:spcPct val="130000"/>
              </a:lnSpc>
              <a:spcBef>
                <a:spcPts val="1200"/>
              </a:spcBef>
              <a:spcAft>
                <a:spcPts val="1200"/>
              </a:spcAft>
            </a:pPr>
            <a:endParaRPr lang="en-US" dirty="0"/>
          </a:p>
          <a:p>
            <a:pPr>
              <a:lnSpc>
                <a:spcPct val="130000"/>
              </a:lnSpc>
              <a:spcBef>
                <a:spcPts val="1200"/>
              </a:spcBef>
              <a:spcAft>
                <a:spcPts val="1200"/>
              </a:spcAft>
            </a:pPr>
            <a:endParaRPr lang="en-US" dirty="0"/>
          </a:p>
          <a:p>
            <a:pPr>
              <a:lnSpc>
                <a:spcPct val="130000"/>
              </a:lnSpc>
              <a:spcBef>
                <a:spcPts val="1200"/>
              </a:spcBef>
              <a:spcAft>
                <a:spcPts val="1200"/>
              </a:spcAft>
            </a:pPr>
            <a:endParaRPr lang="en-US" dirty="0"/>
          </a:p>
        </p:txBody>
      </p:sp>
    </p:spTree>
    <p:extLst>
      <p:ext uri="{BB962C8B-B14F-4D97-AF65-F5344CB8AC3E}">
        <p14:creationId xmlns:p14="http://schemas.microsoft.com/office/powerpoint/2010/main" val="761950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b="1" dirty="0"/>
              <a:t>Use font style to separate types of content</a:t>
            </a:r>
          </a:p>
        </p:txBody>
      </p:sp>
      <p:sp>
        <p:nvSpPr>
          <p:cNvPr id="3" name="Content Placeholder 2"/>
          <p:cNvSpPr>
            <a:spLocks noGrp="1"/>
          </p:cNvSpPr>
          <p:nvPr>
            <p:ph idx="1"/>
          </p:nvPr>
        </p:nvSpPr>
        <p:spPr>
          <a:xfrm>
            <a:off x="804041" y="2096815"/>
            <a:ext cx="10909738" cy="2049516"/>
          </a:xfrm>
        </p:spPr>
        <p:txBody>
          <a:bodyPr>
            <a:normAutofit fontScale="25000" lnSpcReduction="20000"/>
          </a:bodyPr>
          <a:lstStyle/>
          <a:p>
            <a:pPr>
              <a:lnSpc>
                <a:spcPct val="130000"/>
              </a:lnSpc>
              <a:buNone/>
            </a:pPr>
            <a:r>
              <a:rPr lang="en-US" sz="9600" dirty="0"/>
              <a:t>Use font style to clearly differentiate headings from body text.  For maximum readability, use one font style for headings, and another for body text.</a:t>
            </a:r>
          </a:p>
          <a:p>
            <a:pPr>
              <a:lnSpc>
                <a:spcPct val="170000"/>
              </a:lnSpc>
              <a:buNone/>
            </a:pPr>
            <a:r>
              <a:rPr lang="en-US" sz="3100" dirty="0"/>
              <a:t> </a:t>
            </a:r>
          </a:p>
          <a:p>
            <a:pPr>
              <a:buNone/>
            </a:pPr>
            <a:endParaRPr lang="en-US" dirty="0"/>
          </a:p>
          <a:p>
            <a:endParaRPr lang="en-US" dirty="0"/>
          </a:p>
          <a:p>
            <a:endParaRPr lang="en-US" dirty="0"/>
          </a:p>
          <a:p>
            <a:pPr>
              <a:buNone/>
            </a:pPr>
            <a:endParaRPr lang="en-US" dirty="0"/>
          </a:p>
        </p:txBody>
      </p:sp>
      <p:sp>
        <p:nvSpPr>
          <p:cNvPr id="4" name="Slide Number Placeholder 3"/>
          <p:cNvSpPr>
            <a:spLocks noGrp="1"/>
          </p:cNvSpPr>
          <p:nvPr>
            <p:ph type="sldNum" sz="quarter" idx="12"/>
          </p:nvPr>
        </p:nvSpPr>
        <p:spPr/>
        <p:txBody>
          <a:bodyPr/>
          <a:lstStyle/>
          <a:p>
            <a:fld id="{7D390B86-BFAD-486C-88D7-4C2F923AC000}" type="slidenum">
              <a:rPr lang="en-US" smtClean="0"/>
              <a:pPr/>
              <a:t>18</a:t>
            </a:fld>
            <a:endParaRPr lang="en-US"/>
          </a:p>
        </p:txBody>
      </p:sp>
      <p:pic>
        <p:nvPicPr>
          <p:cNvPr id="9217" name="Picture 1"/>
          <p:cNvPicPr>
            <a:picLocks noChangeAspect="1" noChangeArrowheads="1"/>
          </p:cNvPicPr>
          <p:nvPr/>
        </p:nvPicPr>
        <p:blipFill>
          <a:blip r:embed="rId3" cstate="print"/>
          <a:srcRect l="25808" t="45043" r="47683" b="33405"/>
          <a:stretch>
            <a:fillRect/>
          </a:stretch>
        </p:blipFill>
        <p:spPr bwMode="auto">
          <a:xfrm>
            <a:off x="1040524" y="3468414"/>
            <a:ext cx="3635450" cy="2286001"/>
          </a:xfrm>
          <a:prstGeom prst="rect">
            <a:avLst/>
          </a:prstGeom>
          <a:noFill/>
          <a:ln w="9525">
            <a:noFill/>
            <a:miter lim="800000"/>
            <a:headEnd/>
            <a:tailEnd/>
          </a:ln>
        </p:spPr>
      </p:pic>
      <p:sp>
        <p:nvSpPr>
          <p:cNvPr id="6" name="Rectangle 5"/>
          <p:cNvSpPr/>
          <p:nvPr/>
        </p:nvSpPr>
        <p:spPr>
          <a:xfrm>
            <a:off x="5113282" y="3421118"/>
            <a:ext cx="5638801" cy="2754087"/>
          </a:xfrm>
          <a:prstGeom prst="rect">
            <a:avLst/>
          </a:prstGeom>
        </p:spPr>
        <p:txBody>
          <a:bodyPr wrap="square">
            <a:spAutoFit/>
          </a:bodyPr>
          <a:lstStyle/>
          <a:p>
            <a:pPr>
              <a:lnSpc>
                <a:spcPct val="110000"/>
              </a:lnSpc>
              <a:spcBef>
                <a:spcPts val="1200"/>
              </a:spcBef>
              <a:spcAft>
                <a:spcPts val="1200"/>
              </a:spcAft>
            </a:pPr>
            <a:r>
              <a:rPr lang="en-US" sz="2600" b="1" dirty="0"/>
              <a:t>Recommended:</a:t>
            </a:r>
          </a:p>
          <a:p>
            <a:pPr>
              <a:lnSpc>
                <a:spcPct val="110000"/>
              </a:lnSpc>
              <a:spcBef>
                <a:spcPts val="1200"/>
              </a:spcBef>
              <a:spcAft>
                <a:spcPts val="1200"/>
              </a:spcAft>
              <a:buFont typeface="Arial" pitchFamily="34" charset="0"/>
              <a:buChar char="•"/>
            </a:pPr>
            <a:r>
              <a:rPr lang="en-US" sz="2600" dirty="0"/>
              <a:t>Use a </a:t>
            </a:r>
            <a:r>
              <a:rPr lang="en-US" sz="2600" b="1" dirty="0"/>
              <a:t>sans serif </a:t>
            </a:r>
            <a:r>
              <a:rPr lang="en-US" sz="2600" dirty="0"/>
              <a:t>font for headings</a:t>
            </a:r>
          </a:p>
          <a:p>
            <a:pPr>
              <a:lnSpc>
                <a:spcPct val="110000"/>
              </a:lnSpc>
              <a:spcBef>
                <a:spcPts val="1200"/>
              </a:spcBef>
              <a:spcAft>
                <a:spcPts val="1200"/>
              </a:spcAft>
              <a:buFont typeface="Arial" pitchFamily="34" charset="0"/>
              <a:buChar char="•"/>
            </a:pPr>
            <a:r>
              <a:rPr lang="en-US" sz="2600" dirty="0"/>
              <a:t>Use a </a:t>
            </a:r>
            <a:r>
              <a:rPr lang="en-US" sz="2600" b="1" dirty="0"/>
              <a:t>serif</a:t>
            </a:r>
            <a:r>
              <a:rPr lang="en-US" sz="2600" dirty="0"/>
              <a:t> font for the body text</a:t>
            </a:r>
          </a:p>
          <a:p>
            <a:pPr>
              <a:lnSpc>
                <a:spcPct val="110000"/>
              </a:lnSpc>
              <a:spcBef>
                <a:spcPts val="1200"/>
              </a:spcBef>
              <a:spcAft>
                <a:spcPts val="1200"/>
              </a:spcAft>
              <a:buFont typeface="Arial" pitchFamily="34" charset="0"/>
              <a:buChar char="•"/>
            </a:pPr>
            <a:r>
              <a:rPr lang="en-US" sz="2600" dirty="0"/>
              <a:t>Be consistent throughout the material</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7F556-B166-4EC1-99CA-EFD0BE2DB564}"/>
              </a:ext>
            </a:extLst>
          </p:cNvPr>
          <p:cNvSpPr>
            <a:spLocks noGrp="1"/>
          </p:cNvSpPr>
          <p:nvPr>
            <p:ph type="title"/>
          </p:nvPr>
        </p:nvSpPr>
        <p:spPr/>
        <p:txBody>
          <a:bodyPr>
            <a:normAutofit fontScale="90000"/>
          </a:bodyPr>
          <a:lstStyle/>
          <a:p>
            <a:r>
              <a:rPr lang="en-US" dirty="0"/>
              <a:t>Check Content for Accuracy before Publishing</a:t>
            </a:r>
            <a:br>
              <a:rPr lang="en-US" dirty="0"/>
            </a:br>
            <a:endParaRPr lang="en-US" dirty="0"/>
          </a:p>
        </p:txBody>
      </p:sp>
      <p:sp>
        <p:nvSpPr>
          <p:cNvPr id="3" name="Content Placeholder 2">
            <a:extLst>
              <a:ext uri="{FF2B5EF4-FFF2-40B4-BE49-F238E27FC236}">
                <a16:creationId xmlns:a16="http://schemas.microsoft.com/office/drawing/2014/main" id="{5C912BC3-C894-49CB-BFFB-AC38E5CBEB1A}"/>
              </a:ext>
            </a:extLst>
          </p:cNvPr>
          <p:cNvSpPr>
            <a:spLocks noGrp="1"/>
          </p:cNvSpPr>
          <p:nvPr>
            <p:ph idx="1"/>
          </p:nvPr>
        </p:nvSpPr>
        <p:spPr/>
        <p:txBody>
          <a:bodyPr>
            <a:normAutofit/>
          </a:bodyPr>
          <a:lstStyle/>
          <a:p>
            <a:pPr>
              <a:spcBef>
                <a:spcPts val="1200"/>
              </a:spcBef>
              <a:spcAft>
                <a:spcPts val="1200"/>
              </a:spcAft>
            </a:pPr>
            <a:r>
              <a:rPr lang="en-US" sz="2800" dirty="0"/>
              <a:t>After you’ve created your document or presentation, send back to the expert for their review and feedback.</a:t>
            </a:r>
          </a:p>
          <a:p>
            <a:pPr>
              <a:spcBef>
                <a:spcPts val="1200"/>
              </a:spcBef>
              <a:spcAft>
                <a:spcPts val="1200"/>
              </a:spcAft>
            </a:pPr>
            <a:r>
              <a:rPr lang="en-US" sz="2800" dirty="0"/>
              <a:t>Ask them to point out any content errors or areas of confusion, so that you can make your information correct and clear to your audience.</a:t>
            </a:r>
          </a:p>
          <a:p>
            <a:pPr>
              <a:spcBef>
                <a:spcPts val="1200"/>
              </a:spcBef>
              <a:spcAft>
                <a:spcPts val="1200"/>
              </a:spcAft>
            </a:pPr>
            <a:r>
              <a:rPr lang="en-US" sz="2800" dirty="0"/>
              <a:t>Allow yourself enough time for the expert to review your work, give you feedback, and for you to make any requested changes.</a:t>
            </a:r>
          </a:p>
          <a:p>
            <a:pPr marL="0" indent="0">
              <a:buNone/>
            </a:pPr>
            <a:endParaRPr lang="en-US" dirty="0"/>
          </a:p>
        </p:txBody>
      </p:sp>
      <p:sp>
        <p:nvSpPr>
          <p:cNvPr id="4" name="Slide Number Placeholder 3">
            <a:extLst>
              <a:ext uri="{FF2B5EF4-FFF2-40B4-BE49-F238E27FC236}">
                <a16:creationId xmlns:a16="http://schemas.microsoft.com/office/drawing/2014/main" id="{17F4190B-4FF1-49D3-B318-AC5BB896C86D}"/>
              </a:ext>
            </a:extLst>
          </p:cNvPr>
          <p:cNvSpPr>
            <a:spLocks noGrp="1"/>
          </p:cNvSpPr>
          <p:nvPr>
            <p:ph type="sldNum" sz="quarter" idx="12"/>
          </p:nvPr>
        </p:nvSpPr>
        <p:spPr/>
        <p:txBody>
          <a:bodyPr/>
          <a:lstStyle/>
          <a:p>
            <a:fld id="{7D390B86-BFAD-486C-88D7-4C2F923AC000}" type="slidenum">
              <a:rPr lang="en-US" smtClean="0"/>
              <a:pPr/>
              <a:t>180</a:t>
            </a:fld>
            <a:endParaRPr lang="en-US"/>
          </a:p>
        </p:txBody>
      </p:sp>
    </p:spTree>
    <p:extLst>
      <p:ext uri="{BB962C8B-B14F-4D97-AF65-F5344CB8AC3E}">
        <p14:creationId xmlns:p14="http://schemas.microsoft.com/office/powerpoint/2010/main" val="226890946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Consider Creating a Default PPT Template</a:t>
            </a:r>
          </a:p>
        </p:txBody>
      </p:sp>
      <p:sp>
        <p:nvSpPr>
          <p:cNvPr id="3" name="Content Placeholder 2"/>
          <p:cNvSpPr>
            <a:spLocks noGrp="1"/>
          </p:cNvSpPr>
          <p:nvPr>
            <p:ph idx="1"/>
          </p:nvPr>
        </p:nvSpPr>
        <p:spPr/>
        <p:txBody>
          <a:bodyPr/>
          <a:lstStyle/>
          <a:p>
            <a:pPr>
              <a:lnSpc>
                <a:spcPct val="110000"/>
              </a:lnSpc>
              <a:spcBef>
                <a:spcPts val="1200"/>
              </a:spcBef>
              <a:spcAft>
                <a:spcPts val="1200"/>
              </a:spcAft>
            </a:pPr>
            <a:r>
              <a:rPr lang="en-US" sz="2800" dirty="0"/>
              <a:t>Make sure to use fonts consistently within a document as well. </a:t>
            </a:r>
          </a:p>
          <a:p>
            <a:pPr>
              <a:lnSpc>
                <a:spcPct val="110000"/>
              </a:lnSpc>
              <a:spcBef>
                <a:spcPts val="1200"/>
              </a:spcBef>
              <a:spcAft>
                <a:spcPts val="1200"/>
              </a:spcAft>
            </a:pPr>
            <a:r>
              <a:rPr lang="en-US" sz="2800" dirty="0"/>
              <a:t>Consider creating your own PowerPoint template file so that the font you’ve chosen for your headers and body text all have the same colors, sizes, spacing, etc. every time.</a:t>
            </a:r>
          </a:p>
          <a:p>
            <a:pPr>
              <a:lnSpc>
                <a:spcPct val="110000"/>
              </a:lnSpc>
              <a:spcBef>
                <a:spcPts val="1200"/>
              </a:spcBef>
              <a:spcAft>
                <a:spcPts val="1200"/>
              </a:spcAft>
            </a:pPr>
            <a:r>
              <a:rPr lang="en-US" sz="2800" dirty="0"/>
              <a:t>You then only need to tweak individual slides when necessary.</a:t>
            </a:r>
          </a:p>
          <a:p>
            <a:pPr>
              <a:lnSpc>
                <a:spcPct val="110000"/>
              </a:lnSpc>
              <a:spcBef>
                <a:spcPts val="1200"/>
              </a:spcBef>
              <a:spcAft>
                <a:spcPts val="1200"/>
              </a:spcAft>
            </a:pPr>
            <a:endParaRPr lang="en-US" dirty="0"/>
          </a:p>
        </p:txBody>
      </p:sp>
      <p:sp>
        <p:nvSpPr>
          <p:cNvPr id="4" name="Slide Number Placeholder 3"/>
          <p:cNvSpPr>
            <a:spLocks noGrp="1"/>
          </p:cNvSpPr>
          <p:nvPr>
            <p:ph type="sldNum" sz="quarter" idx="12"/>
          </p:nvPr>
        </p:nvSpPr>
        <p:spPr/>
        <p:txBody>
          <a:bodyPr/>
          <a:lstStyle/>
          <a:p>
            <a:fld id="{7D390B86-BFAD-486C-88D7-4C2F923AC000}" type="slidenum">
              <a:rPr lang="en-US" smtClean="0"/>
              <a:pPr/>
              <a:t>181</a:t>
            </a:fld>
            <a:endParaRPr lang="en-US"/>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How to create a default font for headings and body text (steps 1-6)</a:t>
            </a:r>
          </a:p>
        </p:txBody>
      </p:sp>
      <p:sp>
        <p:nvSpPr>
          <p:cNvPr id="3" name="Content Placeholder 2"/>
          <p:cNvSpPr>
            <a:spLocks noGrp="1"/>
          </p:cNvSpPr>
          <p:nvPr>
            <p:ph idx="1"/>
          </p:nvPr>
        </p:nvSpPr>
        <p:spPr>
          <a:xfrm>
            <a:off x="838200" y="2062108"/>
            <a:ext cx="10515600" cy="4351338"/>
          </a:xfrm>
        </p:spPr>
        <p:txBody>
          <a:bodyPr>
            <a:normAutofit/>
          </a:bodyPr>
          <a:lstStyle/>
          <a:p>
            <a:pPr marL="514350" indent="-514350">
              <a:lnSpc>
                <a:spcPct val="110000"/>
              </a:lnSpc>
              <a:spcBef>
                <a:spcPts val="900"/>
              </a:spcBef>
              <a:spcAft>
                <a:spcPts val="900"/>
              </a:spcAft>
              <a:buFont typeface="+mj-lt"/>
              <a:buAutoNum type="arabicPeriod"/>
            </a:pPr>
            <a:r>
              <a:rPr lang="en-US" sz="2800" dirty="0"/>
              <a:t>Go to the </a:t>
            </a:r>
            <a:r>
              <a:rPr lang="en-US" sz="2800" b="1" dirty="0"/>
              <a:t>View tab</a:t>
            </a:r>
          </a:p>
          <a:p>
            <a:pPr marL="514350" indent="-514350">
              <a:lnSpc>
                <a:spcPct val="110000"/>
              </a:lnSpc>
              <a:spcBef>
                <a:spcPts val="900"/>
              </a:spcBef>
              <a:spcAft>
                <a:spcPts val="900"/>
              </a:spcAft>
              <a:buFont typeface="+mj-lt"/>
              <a:buAutoNum type="arabicPeriod"/>
            </a:pPr>
            <a:r>
              <a:rPr lang="en-US" sz="2800" dirty="0"/>
              <a:t>Select </a:t>
            </a:r>
            <a:r>
              <a:rPr lang="en-US" sz="2800" b="1" dirty="0"/>
              <a:t>Slide Master</a:t>
            </a:r>
          </a:p>
          <a:p>
            <a:pPr marL="514350" indent="-514350">
              <a:lnSpc>
                <a:spcPct val="110000"/>
              </a:lnSpc>
              <a:spcBef>
                <a:spcPts val="900"/>
              </a:spcBef>
              <a:spcAft>
                <a:spcPts val="900"/>
              </a:spcAft>
              <a:buFont typeface="+mj-lt"/>
              <a:buAutoNum type="arabicPeriod"/>
            </a:pPr>
            <a:r>
              <a:rPr lang="en-US" sz="2800" dirty="0"/>
              <a:t>Click on </a:t>
            </a:r>
            <a:r>
              <a:rPr lang="en-US" sz="2800" b="1" dirty="0"/>
              <a:t>Fonts</a:t>
            </a:r>
          </a:p>
          <a:p>
            <a:pPr marL="514350" indent="-514350">
              <a:lnSpc>
                <a:spcPct val="110000"/>
              </a:lnSpc>
              <a:spcBef>
                <a:spcPts val="900"/>
              </a:spcBef>
              <a:spcAft>
                <a:spcPts val="900"/>
              </a:spcAft>
              <a:buFont typeface="+mj-lt"/>
              <a:buAutoNum type="arabicPeriod"/>
            </a:pPr>
            <a:r>
              <a:rPr lang="en-US" sz="2800" dirty="0"/>
              <a:t>Choose your heading and body text fonts from the dropdown box</a:t>
            </a:r>
          </a:p>
          <a:p>
            <a:pPr marL="514350" indent="-514350">
              <a:lnSpc>
                <a:spcPct val="110000"/>
              </a:lnSpc>
              <a:spcBef>
                <a:spcPts val="900"/>
              </a:spcBef>
              <a:spcAft>
                <a:spcPts val="900"/>
              </a:spcAft>
              <a:buFont typeface="+mj-lt"/>
              <a:buAutoNum type="arabicPeriod"/>
            </a:pPr>
            <a:r>
              <a:rPr lang="en-US" sz="2800" dirty="0"/>
              <a:t>Highlight the heading</a:t>
            </a:r>
          </a:p>
          <a:p>
            <a:pPr marL="514350" indent="-514350">
              <a:lnSpc>
                <a:spcPct val="110000"/>
              </a:lnSpc>
              <a:spcBef>
                <a:spcPts val="900"/>
              </a:spcBef>
              <a:spcAft>
                <a:spcPts val="900"/>
              </a:spcAft>
              <a:buFont typeface="+mj-lt"/>
              <a:buAutoNum type="arabicPeriod"/>
            </a:pPr>
            <a:r>
              <a:rPr lang="en-US" sz="2800" dirty="0"/>
              <a:t>Click the </a:t>
            </a:r>
            <a:r>
              <a:rPr lang="en-US" sz="2800" b="1" dirty="0"/>
              <a:t>left justify button </a:t>
            </a:r>
            <a:r>
              <a:rPr lang="en-US" sz="2800" dirty="0"/>
              <a:t>(so headings will be justified to the left)</a:t>
            </a:r>
          </a:p>
          <a:p>
            <a:pPr>
              <a:buNone/>
            </a:pPr>
            <a:endParaRPr lang="en-US" dirty="0"/>
          </a:p>
        </p:txBody>
      </p:sp>
      <p:sp>
        <p:nvSpPr>
          <p:cNvPr id="4" name="Slide Number Placeholder 3"/>
          <p:cNvSpPr>
            <a:spLocks noGrp="1"/>
          </p:cNvSpPr>
          <p:nvPr>
            <p:ph type="sldNum" sz="quarter" idx="12"/>
          </p:nvPr>
        </p:nvSpPr>
        <p:spPr/>
        <p:txBody>
          <a:bodyPr/>
          <a:lstStyle/>
          <a:p>
            <a:fld id="{7D390B86-BFAD-486C-88D7-4C2F923AC000}" type="slidenum">
              <a:rPr lang="en-US" smtClean="0"/>
              <a:pPr/>
              <a:t>182</a:t>
            </a:fld>
            <a:endParaRPr lang="en-US"/>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How to create a default font for headings and body text (steps 7-11)</a:t>
            </a:r>
          </a:p>
        </p:txBody>
      </p:sp>
      <p:sp>
        <p:nvSpPr>
          <p:cNvPr id="3" name="Content Placeholder 2"/>
          <p:cNvSpPr>
            <a:spLocks noGrp="1"/>
          </p:cNvSpPr>
          <p:nvPr>
            <p:ph idx="1"/>
          </p:nvPr>
        </p:nvSpPr>
        <p:spPr>
          <a:xfrm>
            <a:off x="838200" y="2112579"/>
            <a:ext cx="10515600" cy="4064384"/>
          </a:xfrm>
        </p:spPr>
        <p:txBody>
          <a:bodyPr>
            <a:normAutofit lnSpcReduction="10000"/>
          </a:bodyPr>
          <a:lstStyle/>
          <a:p>
            <a:pPr marL="514350" indent="-514350">
              <a:lnSpc>
                <a:spcPct val="110000"/>
              </a:lnSpc>
              <a:spcBef>
                <a:spcPts val="1200"/>
              </a:spcBef>
              <a:spcAft>
                <a:spcPts val="1200"/>
              </a:spcAft>
              <a:buFont typeface="+mj-lt"/>
              <a:buAutoNum type="arabicPeriod" startAt="7"/>
            </a:pPr>
            <a:r>
              <a:rPr lang="en-US" sz="2800" dirty="0"/>
              <a:t>Choose </a:t>
            </a:r>
            <a:r>
              <a:rPr lang="en-US" sz="2800" b="1" dirty="0"/>
              <a:t>bold</a:t>
            </a:r>
            <a:r>
              <a:rPr lang="en-US" sz="2800" dirty="0"/>
              <a:t> (so every heading will be bolded automatically)</a:t>
            </a:r>
          </a:p>
          <a:p>
            <a:pPr marL="514350" indent="-514350">
              <a:lnSpc>
                <a:spcPct val="110000"/>
              </a:lnSpc>
              <a:spcBef>
                <a:spcPts val="1200"/>
              </a:spcBef>
              <a:spcAft>
                <a:spcPts val="1200"/>
              </a:spcAft>
              <a:buFont typeface="+mj-lt"/>
              <a:buAutoNum type="arabicPeriod" startAt="7"/>
            </a:pPr>
            <a:r>
              <a:rPr lang="en-US" sz="2800" dirty="0"/>
              <a:t>Select the body text </a:t>
            </a:r>
          </a:p>
          <a:p>
            <a:pPr marL="514350" indent="-514350">
              <a:lnSpc>
                <a:spcPct val="110000"/>
              </a:lnSpc>
              <a:spcBef>
                <a:spcPts val="1200"/>
              </a:spcBef>
              <a:spcAft>
                <a:spcPts val="1200"/>
              </a:spcAft>
              <a:buFont typeface="+mj-lt"/>
              <a:buAutoNum type="arabicPeriod" startAt="7"/>
            </a:pPr>
            <a:r>
              <a:rPr lang="en-US" sz="2800" dirty="0"/>
              <a:t>Make whatever default setting you like, including line spacing</a:t>
            </a:r>
          </a:p>
          <a:p>
            <a:pPr marL="514350" indent="-514350">
              <a:lnSpc>
                <a:spcPct val="110000"/>
              </a:lnSpc>
              <a:spcBef>
                <a:spcPts val="1200"/>
              </a:spcBef>
              <a:spcAft>
                <a:spcPts val="1200"/>
              </a:spcAft>
              <a:buFont typeface="+mj-lt"/>
              <a:buAutoNum type="arabicPeriod" startAt="7"/>
            </a:pPr>
            <a:r>
              <a:rPr lang="en-US" sz="2800" dirty="0"/>
              <a:t>In the ribbon, select Close Master View</a:t>
            </a:r>
          </a:p>
          <a:p>
            <a:pPr marL="514350" indent="-514350">
              <a:lnSpc>
                <a:spcPct val="110000"/>
              </a:lnSpc>
              <a:spcBef>
                <a:spcPts val="1200"/>
              </a:spcBef>
              <a:spcAft>
                <a:spcPts val="1200"/>
              </a:spcAft>
              <a:buFont typeface="+mj-lt"/>
              <a:buAutoNum type="arabicPeriod" startAt="7"/>
            </a:pPr>
            <a:r>
              <a:rPr lang="en-US" sz="2800" dirty="0"/>
              <a:t>Save one template as blank, so that you can use this as your default template</a:t>
            </a:r>
          </a:p>
          <a:p>
            <a:pPr>
              <a:buNone/>
            </a:pPr>
            <a:endParaRPr lang="en-US" dirty="0"/>
          </a:p>
        </p:txBody>
      </p:sp>
      <p:sp>
        <p:nvSpPr>
          <p:cNvPr id="4" name="Slide Number Placeholder 3"/>
          <p:cNvSpPr>
            <a:spLocks noGrp="1"/>
          </p:cNvSpPr>
          <p:nvPr>
            <p:ph type="sldNum" sz="quarter" idx="12"/>
          </p:nvPr>
        </p:nvSpPr>
        <p:spPr/>
        <p:txBody>
          <a:bodyPr/>
          <a:lstStyle/>
          <a:p>
            <a:fld id="{7D390B86-BFAD-486C-88D7-4C2F923AC000}" type="slidenum">
              <a:rPr lang="en-US" smtClean="0"/>
              <a:pPr/>
              <a:t>183</a:t>
            </a:fld>
            <a:endParaRPr lang="en-US"/>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a:t>11/5/2018</a:t>
            </a:r>
          </a:p>
        </p:txBody>
      </p:sp>
      <p:sp>
        <p:nvSpPr>
          <p:cNvPr id="5" name="Slide Number Placeholder 4"/>
          <p:cNvSpPr>
            <a:spLocks noGrp="1"/>
          </p:cNvSpPr>
          <p:nvPr>
            <p:ph type="sldNum" sz="quarter" idx="12"/>
          </p:nvPr>
        </p:nvSpPr>
        <p:spPr/>
        <p:txBody>
          <a:bodyPr/>
          <a:lstStyle/>
          <a:p>
            <a:fld id="{7D390B86-BFAD-486C-88D7-4C2F923AC000}" type="slidenum">
              <a:rPr lang="en-US" smtClean="0"/>
              <a:pPr/>
              <a:t>184</a:t>
            </a:fld>
            <a:endParaRPr lang="en-US"/>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005982"/>
          </a:xfrm>
        </p:spPr>
        <p:txBody>
          <a:bodyPr/>
          <a:lstStyle/>
          <a:p>
            <a:r>
              <a:rPr lang="en-US" dirty="0"/>
              <a:t>Creating Accessible Videos</a:t>
            </a:r>
          </a:p>
        </p:txBody>
      </p:sp>
      <p:sp>
        <p:nvSpPr>
          <p:cNvPr id="3" name="Subtitle 2"/>
          <p:cNvSpPr>
            <a:spLocks noGrp="1"/>
          </p:cNvSpPr>
          <p:nvPr>
            <p:ph type="subTitle" idx="1"/>
          </p:nvPr>
        </p:nvSpPr>
        <p:spPr>
          <a:xfrm>
            <a:off x="1681655" y="2325032"/>
            <a:ext cx="9144000" cy="1655762"/>
          </a:xfrm>
        </p:spPr>
        <p:txBody>
          <a:bodyPr/>
          <a:lstStyle/>
          <a:p>
            <a:r>
              <a:rPr lang="en-US" dirty="0">
                <a:solidFill>
                  <a:srgbClr val="FF0000"/>
                </a:solidFill>
              </a:rPr>
              <a:t>Will be added to KanCare Ombudsman         Accessible Guidelines soon...</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143000"/>
          </a:xfrm>
        </p:spPr>
        <p:txBody>
          <a:bodyPr>
            <a:normAutofit fontScale="90000"/>
          </a:bodyPr>
          <a:lstStyle/>
          <a:p>
            <a:r>
              <a:rPr lang="en-US" b="1" dirty="0"/>
              <a:t>Creating Accessible Videos</a:t>
            </a:r>
            <a:br>
              <a:rPr lang="en-US" b="1" dirty="0"/>
            </a:br>
            <a:endParaRPr lang="en-US" dirty="0"/>
          </a:p>
        </p:txBody>
      </p:sp>
      <p:sp>
        <p:nvSpPr>
          <p:cNvPr id="3" name="Content Placeholder 2"/>
          <p:cNvSpPr>
            <a:spLocks noGrp="1"/>
          </p:cNvSpPr>
          <p:nvPr>
            <p:ph idx="1"/>
          </p:nvPr>
        </p:nvSpPr>
        <p:spPr>
          <a:xfrm>
            <a:off x="838200" y="1825624"/>
            <a:ext cx="10515600" cy="4843189"/>
          </a:xfrm>
        </p:spPr>
        <p:txBody>
          <a:bodyPr>
            <a:normAutofit fontScale="32500" lnSpcReduction="20000"/>
          </a:bodyPr>
          <a:lstStyle/>
          <a:p>
            <a:pPr>
              <a:lnSpc>
                <a:spcPct val="130000"/>
              </a:lnSpc>
              <a:spcBef>
                <a:spcPts val="600"/>
              </a:spcBef>
              <a:spcAft>
                <a:spcPts val="600"/>
              </a:spcAft>
              <a:buNone/>
            </a:pPr>
            <a:r>
              <a:rPr lang="en-US" sz="8600" dirty="0"/>
              <a:t>Videos should be produced and delivered in ways that ensure that all members of the audience can access their content. </a:t>
            </a:r>
          </a:p>
          <a:p>
            <a:pPr>
              <a:lnSpc>
                <a:spcPct val="130000"/>
              </a:lnSpc>
              <a:spcBef>
                <a:spcPts val="1800"/>
              </a:spcBef>
              <a:spcAft>
                <a:spcPts val="1200"/>
              </a:spcAft>
              <a:buNone/>
            </a:pPr>
            <a:r>
              <a:rPr lang="en-US" sz="8600" b="1" u="sng" dirty="0"/>
              <a:t>Accessible Videos include all of the following:</a:t>
            </a:r>
          </a:p>
          <a:p>
            <a:pPr marL="514350" indent="-514350">
              <a:lnSpc>
                <a:spcPct val="130000"/>
              </a:lnSpc>
              <a:spcBef>
                <a:spcPts val="600"/>
              </a:spcBef>
              <a:spcAft>
                <a:spcPts val="600"/>
              </a:spcAft>
              <a:buFont typeface="+mj-lt"/>
              <a:buAutoNum type="arabicPeriod"/>
            </a:pPr>
            <a:r>
              <a:rPr lang="en-US" sz="8600" dirty="0"/>
              <a:t>Video Captions (Subtitles)</a:t>
            </a:r>
          </a:p>
          <a:p>
            <a:pPr marL="514350" indent="-514350">
              <a:lnSpc>
                <a:spcPct val="130000"/>
              </a:lnSpc>
              <a:spcBef>
                <a:spcPts val="600"/>
              </a:spcBef>
              <a:spcAft>
                <a:spcPts val="600"/>
              </a:spcAft>
              <a:buFont typeface="+mj-lt"/>
              <a:buAutoNum type="arabicPeriod"/>
            </a:pPr>
            <a:r>
              <a:rPr lang="en-US" sz="8600" dirty="0"/>
              <a:t>Transcript</a:t>
            </a:r>
          </a:p>
          <a:p>
            <a:pPr marL="514350" indent="-514350">
              <a:lnSpc>
                <a:spcPct val="130000"/>
              </a:lnSpc>
              <a:spcBef>
                <a:spcPts val="600"/>
              </a:spcBef>
              <a:spcAft>
                <a:spcPts val="600"/>
              </a:spcAft>
              <a:buFont typeface="+mj-lt"/>
              <a:buAutoNum type="arabicPeriod"/>
            </a:pPr>
            <a:r>
              <a:rPr lang="en-US" sz="8600" dirty="0"/>
              <a:t>Audio Description </a:t>
            </a:r>
          </a:p>
          <a:p>
            <a:pPr marL="514350" indent="-514350">
              <a:lnSpc>
                <a:spcPct val="130000"/>
              </a:lnSpc>
              <a:spcBef>
                <a:spcPts val="600"/>
              </a:spcBef>
              <a:spcAft>
                <a:spcPts val="600"/>
              </a:spcAft>
              <a:buFont typeface="+mj-lt"/>
              <a:buAutoNum type="arabicPeriod"/>
            </a:pPr>
            <a:r>
              <a:rPr lang="en-US" sz="8600" dirty="0"/>
              <a:t>Delivered in an Accessible Media Player</a:t>
            </a:r>
          </a:p>
          <a:p>
            <a:endParaRPr lang="en-US" dirty="0"/>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1D1E0-1510-4C4D-9CD1-49B17DF26092}"/>
              </a:ext>
            </a:extLst>
          </p:cNvPr>
          <p:cNvSpPr>
            <a:spLocks noGrp="1"/>
          </p:cNvSpPr>
          <p:nvPr>
            <p:ph type="title"/>
          </p:nvPr>
        </p:nvSpPr>
        <p:spPr>
          <a:xfrm>
            <a:off x="504497" y="365125"/>
            <a:ext cx="10849303" cy="1325563"/>
          </a:xfrm>
        </p:spPr>
        <p:txBody>
          <a:bodyPr/>
          <a:lstStyle/>
          <a:p>
            <a:r>
              <a:rPr lang="en-US" b="1" dirty="0"/>
              <a:t>Part IV.  Available in Alternative Formats</a:t>
            </a:r>
          </a:p>
        </p:txBody>
      </p:sp>
      <p:sp>
        <p:nvSpPr>
          <p:cNvPr id="3" name="Content Placeholder 2">
            <a:extLst>
              <a:ext uri="{FF2B5EF4-FFF2-40B4-BE49-F238E27FC236}">
                <a16:creationId xmlns:a16="http://schemas.microsoft.com/office/drawing/2014/main" id="{0E97F3F2-A9A4-4F60-886F-F9AECFAEB942}"/>
              </a:ext>
            </a:extLst>
          </p:cNvPr>
          <p:cNvSpPr>
            <a:spLocks noGrp="1"/>
          </p:cNvSpPr>
          <p:nvPr>
            <p:ph idx="1"/>
          </p:nvPr>
        </p:nvSpPr>
        <p:spPr>
          <a:xfrm>
            <a:off x="5218386" y="2065283"/>
            <a:ext cx="6637283" cy="3843666"/>
          </a:xfrm>
        </p:spPr>
        <p:txBody>
          <a:bodyPr>
            <a:normAutofit/>
          </a:bodyPr>
          <a:lstStyle/>
          <a:p>
            <a:pPr lvl="1">
              <a:lnSpc>
                <a:spcPct val="110000"/>
              </a:lnSpc>
              <a:spcBef>
                <a:spcPts val="1200"/>
              </a:spcBef>
              <a:spcAft>
                <a:spcPts val="1200"/>
              </a:spcAft>
              <a:buFont typeface="Wingdings" pitchFamily="2" charset="2"/>
              <a:buChar char="q"/>
            </a:pPr>
            <a:r>
              <a:rPr lang="en-US" sz="2800" dirty="0"/>
              <a:t>Braille and Enlarged print</a:t>
            </a:r>
          </a:p>
          <a:p>
            <a:pPr lvl="1">
              <a:lnSpc>
                <a:spcPct val="110000"/>
              </a:lnSpc>
              <a:spcBef>
                <a:spcPts val="1200"/>
              </a:spcBef>
              <a:spcAft>
                <a:spcPts val="1200"/>
              </a:spcAft>
              <a:buFont typeface="Wingdings" pitchFamily="2" charset="2"/>
              <a:buChar char="q"/>
            </a:pPr>
            <a:r>
              <a:rPr lang="en-US" sz="2800" dirty="0"/>
              <a:t>Documents on CD</a:t>
            </a:r>
          </a:p>
          <a:p>
            <a:pPr lvl="1">
              <a:lnSpc>
                <a:spcPct val="110000"/>
              </a:lnSpc>
              <a:spcBef>
                <a:spcPts val="1200"/>
              </a:spcBef>
              <a:spcAft>
                <a:spcPts val="1200"/>
              </a:spcAft>
              <a:buFont typeface="Wingdings" pitchFamily="2" charset="2"/>
              <a:buChar char="q"/>
            </a:pPr>
            <a:r>
              <a:rPr lang="en-US" sz="2800" dirty="0"/>
              <a:t>Print in Languages other than English</a:t>
            </a:r>
          </a:p>
          <a:p>
            <a:pPr lvl="1">
              <a:lnSpc>
                <a:spcPct val="110000"/>
              </a:lnSpc>
              <a:spcBef>
                <a:spcPts val="1200"/>
              </a:spcBef>
              <a:spcAft>
                <a:spcPts val="1200"/>
              </a:spcAft>
              <a:buFont typeface="Wingdings" pitchFamily="2" charset="2"/>
              <a:buChar char="v"/>
            </a:pPr>
            <a:r>
              <a:rPr lang="en-US" sz="2800" dirty="0">
                <a:solidFill>
                  <a:srgbClr val="FF0000"/>
                </a:solidFill>
              </a:rPr>
              <a:t>Will be added to KanCare Ombudsman Accessible Guidelines soon.</a:t>
            </a:r>
          </a:p>
          <a:p>
            <a:pPr marL="0" indent="0">
              <a:buNone/>
            </a:pPr>
            <a:endParaRPr lang="en-US" b="1" dirty="0"/>
          </a:p>
          <a:p>
            <a:pPr marL="0" indent="0">
              <a:buNone/>
            </a:pPr>
            <a:endParaRPr lang="en-US" b="1" dirty="0"/>
          </a:p>
          <a:p>
            <a:pPr marL="0" indent="0">
              <a:buNone/>
            </a:pPr>
            <a:endParaRPr lang="en-US" b="1" dirty="0"/>
          </a:p>
          <a:p>
            <a:endParaRPr lang="en-US" dirty="0"/>
          </a:p>
        </p:txBody>
      </p:sp>
      <p:sp>
        <p:nvSpPr>
          <p:cNvPr id="5" name="Slide Number Placeholder 4">
            <a:extLst>
              <a:ext uri="{FF2B5EF4-FFF2-40B4-BE49-F238E27FC236}">
                <a16:creationId xmlns:a16="http://schemas.microsoft.com/office/drawing/2014/main" id="{4F726DEF-3C63-4D7B-87B6-9D331125EAC3}"/>
              </a:ext>
            </a:extLst>
          </p:cNvPr>
          <p:cNvSpPr>
            <a:spLocks noGrp="1"/>
          </p:cNvSpPr>
          <p:nvPr>
            <p:ph type="sldNum" sz="quarter" idx="12"/>
          </p:nvPr>
        </p:nvSpPr>
        <p:spPr/>
        <p:txBody>
          <a:bodyPr/>
          <a:lstStyle/>
          <a:p>
            <a:fld id="{7D390B86-BFAD-486C-88D7-4C2F923AC000}" type="slidenum">
              <a:rPr lang="en-US" smtClean="0"/>
              <a:pPr/>
              <a:t>187</a:t>
            </a:fld>
            <a:endParaRPr lang="en-US" dirty="0"/>
          </a:p>
        </p:txBody>
      </p:sp>
      <p:pic>
        <p:nvPicPr>
          <p:cNvPr id="6" name="Picture 2"/>
          <p:cNvPicPr>
            <a:picLocks noChangeAspect="1" noChangeArrowheads="1"/>
          </p:cNvPicPr>
          <p:nvPr/>
        </p:nvPicPr>
        <p:blipFill>
          <a:blip r:embed="rId3" cstate="print"/>
          <a:srcRect l="52644" t="43534" r="6372" b="16595"/>
          <a:stretch>
            <a:fillRect/>
          </a:stretch>
        </p:blipFill>
        <p:spPr bwMode="auto">
          <a:xfrm>
            <a:off x="409902" y="2032118"/>
            <a:ext cx="4950374" cy="3611940"/>
          </a:xfrm>
          <a:prstGeom prst="rect">
            <a:avLst/>
          </a:prstGeom>
          <a:noFill/>
          <a:ln w="9525">
            <a:noFill/>
            <a:miter lim="800000"/>
            <a:headEnd/>
            <a:tailEnd/>
          </a:ln>
        </p:spPr>
      </p:pic>
    </p:spTree>
    <p:extLst>
      <p:ext uri="{BB962C8B-B14F-4D97-AF65-F5344CB8AC3E}">
        <p14:creationId xmlns:p14="http://schemas.microsoft.com/office/powerpoint/2010/main" val="235388414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p:txBody>
          <a:bodyPr/>
          <a:lstStyle/>
          <a:p>
            <a:r>
              <a:rPr lang="en-US" dirty="0"/>
              <a:t>Plain Language</a:t>
            </a:r>
          </a:p>
          <a:p>
            <a:r>
              <a:rPr lang="en-US" dirty="0"/>
              <a:t>Easy Read Documents</a:t>
            </a:r>
          </a:p>
          <a:p>
            <a:r>
              <a:rPr lang="en-US"/>
              <a:t>Practical Typology</a:t>
            </a:r>
            <a:endParaRPr lang="en-US" dirty="0"/>
          </a:p>
        </p:txBody>
      </p:sp>
      <p:sp>
        <p:nvSpPr>
          <p:cNvPr id="4" name="Date Placeholder 3"/>
          <p:cNvSpPr>
            <a:spLocks noGrp="1"/>
          </p:cNvSpPr>
          <p:nvPr>
            <p:ph type="dt" sz="half" idx="10"/>
          </p:nvPr>
        </p:nvSpPr>
        <p:spPr/>
        <p:txBody>
          <a:bodyPr/>
          <a:lstStyle/>
          <a:p>
            <a:r>
              <a:rPr lang="en-US"/>
              <a:t>11/5/2018</a:t>
            </a:r>
          </a:p>
        </p:txBody>
      </p:sp>
      <p:sp>
        <p:nvSpPr>
          <p:cNvPr id="5" name="Slide Number Placeholder 4"/>
          <p:cNvSpPr>
            <a:spLocks noGrp="1"/>
          </p:cNvSpPr>
          <p:nvPr>
            <p:ph type="sldNum" sz="quarter" idx="12"/>
          </p:nvPr>
        </p:nvSpPr>
        <p:spPr/>
        <p:txBody>
          <a:bodyPr/>
          <a:lstStyle/>
          <a:p>
            <a:fld id="{7D390B86-BFAD-486C-88D7-4C2F923AC000}" type="slidenum">
              <a:rPr lang="en-US" smtClean="0"/>
              <a:pPr/>
              <a:t>188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4767"/>
            <a:ext cx="10515600" cy="1325563"/>
          </a:xfrm>
        </p:spPr>
        <p:txBody>
          <a:bodyPr>
            <a:normAutofit/>
          </a:bodyPr>
          <a:lstStyle/>
          <a:p>
            <a:r>
              <a:rPr lang="en-US" sz="4800" b="1" dirty="0"/>
              <a:t>What is a </a:t>
            </a:r>
            <a:r>
              <a:rPr lang="en-US" sz="6000" b="1" dirty="0">
                <a:latin typeface="Times New Roman" pitchFamily="18" charset="0"/>
                <a:cs typeface="Times New Roman" pitchFamily="18" charset="0"/>
              </a:rPr>
              <a:t>Serif ?</a:t>
            </a:r>
            <a:endParaRPr lang="en-US" sz="48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7D390B86-BFAD-486C-88D7-4C2F923AC000}" type="slidenum">
              <a:rPr lang="en-US" smtClean="0"/>
              <a:pPr/>
              <a:t>19</a:t>
            </a:fld>
            <a:endParaRPr lang="en-US"/>
          </a:p>
        </p:txBody>
      </p:sp>
      <p:sp>
        <p:nvSpPr>
          <p:cNvPr id="7" name="Oval 6"/>
          <p:cNvSpPr/>
          <p:nvPr/>
        </p:nvSpPr>
        <p:spPr>
          <a:xfrm>
            <a:off x="3326523" y="930167"/>
            <a:ext cx="283780" cy="29954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834758" y="515007"/>
            <a:ext cx="283780" cy="29954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p:cNvSpPr>
            <a:spLocks noGrp="1"/>
          </p:cNvSpPr>
          <p:nvPr>
            <p:ph idx="1"/>
          </p:nvPr>
        </p:nvSpPr>
        <p:spPr>
          <a:xfrm>
            <a:off x="869732" y="2030577"/>
            <a:ext cx="10515600" cy="4351338"/>
          </a:xfrm>
        </p:spPr>
        <p:txBody>
          <a:bodyPr>
            <a:normAutofit/>
          </a:bodyPr>
          <a:lstStyle/>
          <a:p>
            <a:pPr>
              <a:lnSpc>
                <a:spcPct val="120000"/>
              </a:lnSpc>
              <a:spcBef>
                <a:spcPts val="1200"/>
              </a:spcBef>
              <a:spcAft>
                <a:spcPts val="1200"/>
              </a:spcAft>
            </a:pPr>
            <a:r>
              <a:rPr lang="en-US" sz="2800" b="1" dirty="0"/>
              <a:t>Serifs </a:t>
            </a:r>
            <a:r>
              <a:rPr lang="en-US" sz="2800" dirty="0"/>
              <a:t>are the small lines attached to the end of a stroke in a letter or symbol.</a:t>
            </a:r>
          </a:p>
          <a:p>
            <a:pPr>
              <a:lnSpc>
                <a:spcPct val="120000"/>
              </a:lnSpc>
              <a:spcBef>
                <a:spcPts val="1200"/>
              </a:spcBef>
              <a:spcAft>
                <a:spcPts val="1200"/>
              </a:spcAft>
            </a:pPr>
            <a:r>
              <a:rPr lang="en-US" sz="2800" dirty="0"/>
              <a:t>With the </a:t>
            </a:r>
            <a:r>
              <a:rPr lang="en-US" sz="2800" b="1" dirty="0"/>
              <a:t>serif</a:t>
            </a:r>
            <a:r>
              <a:rPr lang="en-US" sz="2800" dirty="0"/>
              <a:t>,</a:t>
            </a:r>
            <a:r>
              <a:rPr lang="en-US" sz="2800" b="1" dirty="0"/>
              <a:t> </a:t>
            </a:r>
            <a:r>
              <a:rPr lang="en-US" sz="2800" dirty="0"/>
              <a:t>the brain does not need to spend as much time identifying the letter because the shape is more distinctive.</a:t>
            </a:r>
          </a:p>
          <a:p>
            <a:pPr>
              <a:lnSpc>
                <a:spcPct val="120000"/>
              </a:lnSpc>
              <a:spcBef>
                <a:spcPts val="1200"/>
              </a:spcBef>
              <a:spcAft>
                <a:spcPts val="1200"/>
              </a:spcAft>
            </a:pPr>
            <a:r>
              <a:rPr lang="en-US" sz="2800" dirty="0"/>
              <a:t>Using </a:t>
            </a:r>
            <a:r>
              <a:rPr lang="en-US" sz="2800" b="1" dirty="0"/>
              <a:t>serif</a:t>
            </a:r>
            <a:r>
              <a:rPr lang="en-US" sz="2800" dirty="0"/>
              <a:t> font makes it easier to read through </a:t>
            </a:r>
            <a:r>
              <a:rPr lang="en-US" sz="2800" b="1" dirty="0"/>
              <a:t>a lot of content more quickly</a:t>
            </a:r>
            <a:r>
              <a:rPr lang="en-US" sz="2800" dirty="0"/>
              <a:t>.  </a:t>
            </a:r>
          </a:p>
          <a:p>
            <a:pPr>
              <a:buNone/>
            </a:pP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D3883-5C1E-4DE1-BA69-215C12190FC6}"/>
              </a:ext>
            </a:extLst>
          </p:cNvPr>
          <p:cNvSpPr>
            <a:spLocks noGrp="1"/>
          </p:cNvSpPr>
          <p:nvPr>
            <p:ph type="title"/>
          </p:nvPr>
        </p:nvSpPr>
        <p:spPr>
          <a:xfrm>
            <a:off x="838200" y="570077"/>
            <a:ext cx="10515600" cy="1325563"/>
          </a:xfrm>
        </p:spPr>
        <p:txBody>
          <a:bodyPr/>
          <a:lstStyle/>
          <a:p>
            <a:r>
              <a:rPr lang="en-US" b="1" dirty="0"/>
              <a:t>Who is our audience?</a:t>
            </a:r>
            <a:br>
              <a:rPr lang="en-US" b="1" dirty="0"/>
            </a:br>
            <a:endParaRPr lang="en-US" dirty="0"/>
          </a:p>
        </p:txBody>
      </p:sp>
      <p:sp>
        <p:nvSpPr>
          <p:cNvPr id="3" name="Content Placeholder 2">
            <a:extLst>
              <a:ext uri="{FF2B5EF4-FFF2-40B4-BE49-F238E27FC236}">
                <a16:creationId xmlns:a16="http://schemas.microsoft.com/office/drawing/2014/main" id="{8953CD48-38AF-4D42-A77C-AB60F30616F1}"/>
              </a:ext>
            </a:extLst>
          </p:cNvPr>
          <p:cNvSpPr>
            <a:spLocks noGrp="1"/>
          </p:cNvSpPr>
          <p:nvPr>
            <p:ph idx="1"/>
          </p:nvPr>
        </p:nvSpPr>
        <p:spPr>
          <a:xfrm>
            <a:off x="5186856" y="2490952"/>
            <a:ext cx="6479627" cy="3673365"/>
          </a:xfrm>
        </p:spPr>
        <p:txBody>
          <a:bodyPr>
            <a:normAutofit/>
          </a:bodyPr>
          <a:lstStyle/>
          <a:p>
            <a:pPr marL="514350" indent="-514350">
              <a:buFont typeface="+mj-lt"/>
              <a:buAutoNum type="arabicPeriod"/>
            </a:pPr>
            <a:r>
              <a:rPr lang="en-US" dirty="0"/>
              <a:t>KanCare applicants and members</a:t>
            </a:r>
          </a:p>
          <a:p>
            <a:pPr marL="514350" indent="-514350">
              <a:buFont typeface="+mj-lt"/>
              <a:buAutoNum type="arabicPeriod"/>
            </a:pPr>
            <a:r>
              <a:rPr lang="en-US" dirty="0"/>
              <a:t>Friends and family assisting them</a:t>
            </a:r>
          </a:p>
          <a:p>
            <a:pPr marL="514350" indent="-514350">
              <a:buFont typeface="+mj-lt"/>
              <a:buAutoNum type="arabicPeriod"/>
            </a:pPr>
            <a:r>
              <a:rPr lang="en-US" dirty="0"/>
              <a:t>Staff from other organizations</a:t>
            </a:r>
          </a:p>
          <a:p>
            <a:pPr marL="514350" indent="-514350">
              <a:buFont typeface="+mj-lt"/>
              <a:buAutoNum type="arabicPeriod"/>
            </a:pPr>
            <a:r>
              <a:rPr lang="en-US" dirty="0"/>
              <a:t>KanCare Ombudsman staff and volunteers</a:t>
            </a:r>
          </a:p>
        </p:txBody>
      </p:sp>
      <p:sp>
        <p:nvSpPr>
          <p:cNvPr id="4" name="Slide Number Placeholder 3">
            <a:extLst>
              <a:ext uri="{FF2B5EF4-FFF2-40B4-BE49-F238E27FC236}">
                <a16:creationId xmlns:a16="http://schemas.microsoft.com/office/drawing/2014/main" id="{FE84074C-CCA6-4196-B608-FE97A64EC8CF}"/>
              </a:ext>
            </a:extLst>
          </p:cNvPr>
          <p:cNvSpPr>
            <a:spLocks noGrp="1"/>
          </p:cNvSpPr>
          <p:nvPr>
            <p:ph type="sldNum" sz="quarter" idx="12"/>
          </p:nvPr>
        </p:nvSpPr>
        <p:spPr/>
        <p:txBody>
          <a:bodyPr/>
          <a:lstStyle/>
          <a:p>
            <a:fld id="{7D390B86-BFAD-486C-88D7-4C2F923AC000}" type="slidenum">
              <a:rPr lang="en-US" smtClean="0"/>
              <a:pPr/>
              <a:t>2</a:t>
            </a:fld>
            <a:endParaRPr lang="en-US"/>
          </a:p>
        </p:txBody>
      </p:sp>
      <p:pic>
        <p:nvPicPr>
          <p:cNvPr id="119810" name="Picture 2" descr="Reader, Reading, Book, Boy, Dude, Man, Silhouette"/>
          <p:cNvPicPr>
            <a:picLocks noChangeAspect="1" noChangeArrowheads="1"/>
          </p:cNvPicPr>
          <p:nvPr/>
        </p:nvPicPr>
        <p:blipFill>
          <a:blip r:embed="rId3" cstate="print"/>
          <a:srcRect/>
          <a:stretch>
            <a:fillRect/>
          </a:stretch>
        </p:blipFill>
        <p:spPr bwMode="auto">
          <a:xfrm flipH="1">
            <a:off x="1292772" y="2391404"/>
            <a:ext cx="3042745" cy="4480116"/>
          </a:xfrm>
          <a:prstGeom prst="rect">
            <a:avLst/>
          </a:prstGeom>
          <a:noFill/>
        </p:spPr>
      </p:pic>
    </p:spTree>
    <p:extLst>
      <p:ext uri="{BB962C8B-B14F-4D97-AF65-F5344CB8AC3E}">
        <p14:creationId xmlns:p14="http://schemas.microsoft.com/office/powerpoint/2010/main" val="1815571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7470"/>
            <a:ext cx="10515600" cy="1325563"/>
          </a:xfrm>
        </p:spPr>
        <p:txBody>
          <a:bodyPr>
            <a:normAutofit/>
          </a:bodyPr>
          <a:lstStyle/>
          <a:p>
            <a:r>
              <a:rPr lang="en-US" sz="4800" b="1" dirty="0"/>
              <a:t>When do I use serifs vs. sans serifs?</a:t>
            </a:r>
            <a:endParaRPr lang="en-US" sz="4800" dirty="0"/>
          </a:p>
        </p:txBody>
      </p:sp>
      <p:sp>
        <p:nvSpPr>
          <p:cNvPr id="3" name="Content Placeholder 2"/>
          <p:cNvSpPr>
            <a:spLocks noGrp="1"/>
          </p:cNvSpPr>
          <p:nvPr>
            <p:ph idx="1"/>
          </p:nvPr>
        </p:nvSpPr>
        <p:spPr>
          <a:xfrm>
            <a:off x="4056991" y="1702677"/>
            <a:ext cx="8135009" cy="5155323"/>
          </a:xfrm>
        </p:spPr>
        <p:txBody>
          <a:bodyPr>
            <a:normAutofit fontScale="92500" lnSpcReduction="20000"/>
          </a:bodyPr>
          <a:lstStyle/>
          <a:p>
            <a:pPr>
              <a:lnSpc>
                <a:spcPct val="130000"/>
              </a:lnSpc>
              <a:spcBef>
                <a:spcPts val="1200"/>
              </a:spcBef>
              <a:spcAft>
                <a:spcPts val="1200"/>
              </a:spcAft>
              <a:buNone/>
            </a:pPr>
            <a:r>
              <a:rPr lang="en-US" sz="2800" b="1" dirty="0"/>
              <a:t>Sans serifs – for headings</a:t>
            </a:r>
          </a:p>
          <a:p>
            <a:pPr>
              <a:lnSpc>
                <a:spcPct val="130000"/>
              </a:lnSpc>
              <a:spcBef>
                <a:spcPts val="1200"/>
              </a:spcBef>
              <a:spcAft>
                <a:spcPts val="1200"/>
              </a:spcAft>
            </a:pPr>
            <a:r>
              <a:rPr lang="en-US" sz="2800" dirty="0"/>
              <a:t>Better Legibility – easier to discern from far away</a:t>
            </a:r>
          </a:p>
          <a:p>
            <a:pPr>
              <a:lnSpc>
                <a:spcPct val="130000"/>
              </a:lnSpc>
              <a:spcBef>
                <a:spcPts val="1200"/>
              </a:spcBef>
              <a:spcAft>
                <a:spcPts val="1200"/>
              </a:spcAft>
            </a:pPr>
            <a:r>
              <a:rPr lang="en-US" sz="2800" dirty="0"/>
              <a:t>Good for eye-catching headlines, PowerPoint, web content</a:t>
            </a:r>
          </a:p>
          <a:p>
            <a:pPr>
              <a:lnSpc>
                <a:spcPct val="150000"/>
              </a:lnSpc>
              <a:spcBef>
                <a:spcPts val="0"/>
              </a:spcBef>
              <a:buNone/>
            </a:pPr>
            <a:endParaRPr lang="en-US" sz="1100" b="1" dirty="0"/>
          </a:p>
          <a:p>
            <a:pPr>
              <a:lnSpc>
                <a:spcPct val="130000"/>
              </a:lnSpc>
              <a:spcBef>
                <a:spcPts val="1200"/>
              </a:spcBef>
              <a:spcAft>
                <a:spcPts val="1200"/>
              </a:spcAft>
              <a:buNone/>
            </a:pPr>
            <a:r>
              <a:rPr lang="en-US" sz="2800" b="1" dirty="0"/>
              <a:t>Serifs – for body text</a:t>
            </a:r>
          </a:p>
          <a:p>
            <a:pPr>
              <a:lnSpc>
                <a:spcPct val="130000"/>
              </a:lnSpc>
              <a:spcBef>
                <a:spcPts val="1200"/>
              </a:spcBef>
              <a:spcAft>
                <a:spcPts val="1200"/>
              </a:spcAft>
            </a:pPr>
            <a:r>
              <a:rPr lang="en-US" sz="2800" dirty="0"/>
              <a:t>Better Readability - easier to read through more quickly</a:t>
            </a:r>
          </a:p>
          <a:p>
            <a:pPr>
              <a:lnSpc>
                <a:spcPct val="130000"/>
              </a:lnSpc>
              <a:spcBef>
                <a:spcPts val="1200"/>
              </a:spcBef>
              <a:spcAft>
                <a:spcPts val="1200"/>
              </a:spcAft>
            </a:pPr>
            <a:r>
              <a:rPr lang="en-US" sz="2800" dirty="0"/>
              <a:t>Good for the body of documents with lots of text</a:t>
            </a:r>
          </a:p>
          <a:p>
            <a:pPr>
              <a:lnSpc>
                <a:spcPct val="150000"/>
              </a:lnSpc>
            </a:pPr>
            <a:endParaRPr lang="en-US" sz="2400" dirty="0"/>
          </a:p>
          <a:p>
            <a:pPr>
              <a:lnSpc>
                <a:spcPct val="150000"/>
              </a:lnSpc>
            </a:pPr>
            <a:endParaRPr lang="en-US" sz="2400" dirty="0"/>
          </a:p>
          <a:p>
            <a:endParaRPr lang="en-US" sz="2400" dirty="0"/>
          </a:p>
          <a:p>
            <a:endParaRPr lang="en-US" dirty="0"/>
          </a:p>
          <a:p>
            <a:endParaRPr lang="en-US" dirty="0"/>
          </a:p>
        </p:txBody>
      </p:sp>
      <p:sp>
        <p:nvSpPr>
          <p:cNvPr id="4" name="Slide Number Placeholder 3"/>
          <p:cNvSpPr>
            <a:spLocks noGrp="1"/>
          </p:cNvSpPr>
          <p:nvPr>
            <p:ph type="sldNum" sz="quarter" idx="12"/>
          </p:nvPr>
        </p:nvSpPr>
        <p:spPr/>
        <p:txBody>
          <a:bodyPr/>
          <a:lstStyle/>
          <a:p>
            <a:fld id="{7D390B86-BFAD-486C-88D7-4C2F923AC000}" type="slidenum">
              <a:rPr lang="en-US" smtClean="0"/>
              <a:pPr/>
              <a:t>20</a:t>
            </a:fld>
            <a:endParaRPr lang="en-US" dirty="0"/>
          </a:p>
        </p:txBody>
      </p:sp>
      <p:sp>
        <p:nvSpPr>
          <p:cNvPr id="8" name="TextBox 7"/>
          <p:cNvSpPr txBox="1"/>
          <p:nvPr/>
        </p:nvSpPr>
        <p:spPr>
          <a:xfrm>
            <a:off x="646388" y="1891862"/>
            <a:ext cx="3121571" cy="830997"/>
          </a:xfrm>
          <a:prstGeom prst="rect">
            <a:avLst/>
          </a:prstGeom>
          <a:solidFill>
            <a:schemeClr val="accent6">
              <a:lumMod val="20000"/>
              <a:lumOff val="80000"/>
            </a:schemeClr>
          </a:solidFill>
          <a:ln>
            <a:solidFill>
              <a:schemeClr val="tx1"/>
            </a:solidFill>
          </a:ln>
        </p:spPr>
        <p:txBody>
          <a:bodyPr wrap="square" rtlCol="0">
            <a:spAutoFit/>
          </a:bodyPr>
          <a:lstStyle/>
          <a:p>
            <a:r>
              <a:rPr lang="en-US" sz="4800" b="1" dirty="0">
                <a:latin typeface="Arial" pitchFamily="34" charset="0"/>
                <a:cs typeface="Arial" pitchFamily="34" charset="0"/>
              </a:rPr>
              <a:t>Sans serif</a:t>
            </a:r>
            <a:endParaRPr lang="en-US" sz="4800" b="1" dirty="0"/>
          </a:p>
        </p:txBody>
      </p:sp>
      <p:sp>
        <p:nvSpPr>
          <p:cNvPr id="9" name="TextBox 8"/>
          <p:cNvSpPr txBox="1"/>
          <p:nvPr/>
        </p:nvSpPr>
        <p:spPr>
          <a:xfrm>
            <a:off x="2096813" y="4566745"/>
            <a:ext cx="1608083" cy="830997"/>
          </a:xfrm>
          <a:prstGeom prst="rect">
            <a:avLst/>
          </a:prstGeom>
          <a:solidFill>
            <a:schemeClr val="accent6">
              <a:lumMod val="20000"/>
              <a:lumOff val="80000"/>
            </a:schemeClr>
          </a:solidFill>
          <a:ln>
            <a:solidFill>
              <a:schemeClr val="tx1"/>
            </a:solidFill>
          </a:ln>
        </p:spPr>
        <p:txBody>
          <a:bodyPr wrap="square" rtlCol="0">
            <a:spAutoFit/>
          </a:bodyPr>
          <a:lstStyle/>
          <a:p>
            <a:r>
              <a:rPr lang="en-US" sz="4800" b="1" dirty="0">
                <a:latin typeface="Times New Roman" pitchFamily="18" charset="0"/>
                <a:cs typeface="Times New Roman" pitchFamily="18" charset="0"/>
              </a:rPr>
              <a:t>Serif</a:t>
            </a:r>
          </a:p>
        </p:txBody>
      </p:sp>
      <p:sp>
        <p:nvSpPr>
          <p:cNvPr id="7" name="Oval 6"/>
          <p:cNvSpPr/>
          <p:nvPr/>
        </p:nvSpPr>
        <p:spPr>
          <a:xfrm>
            <a:off x="2144109" y="4966140"/>
            <a:ext cx="283780" cy="29954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289739" y="4645572"/>
            <a:ext cx="283780" cy="29954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607" y="396656"/>
            <a:ext cx="10515600" cy="1325563"/>
          </a:xfrm>
        </p:spPr>
        <p:txBody>
          <a:bodyPr>
            <a:noAutofit/>
          </a:bodyPr>
          <a:lstStyle/>
          <a:p>
            <a:r>
              <a:rPr lang="en-US" sz="4000" b="1" dirty="0"/>
              <a:t>What are some suggested font style pairings?</a:t>
            </a:r>
          </a:p>
        </p:txBody>
      </p:sp>
      <p:graphicFrame>
        <p:nvGraphicFramePr>
          <p:cNvPr id="5" name="Content Placeholder 4"/>
          <p:cNvGraphicFramePr>
            <a:graphicFrameLocks noGrp="1"/>
          </p:cNvGraphicFramePr>
          <p:nvPr>
            <p:ph idx="1"/>
          </p:nvPr>
        </p:nvGraphicFramePr>
        <p:xfrm>
          <a:off x="1024758" y="2333300"/>
          <a:ext cx="10011104" cy="3106532"/>
        </p:xfrm>
        <a:graphic>
          <a:graphicData uri="http://schemas.openxmlformats.org/drawingml/2006/table">
            <a:tbl>
              <a:tblPr firstRow="1" bandRow="1">
                <a:tableStyleId>{5C22544A-7EE6-4342-B048-85BDC9FD1C3A}</a:tableStyleId>
              </a:tblPr>
              <a:tblGrid>
                <a:gridCol w="5005552">
                  <a:extLst>
                    <a:ext uri="{9D8B030D-6E8A-4147-A177-3AD203B41FA5}">
                      <a16:colId xmlns:a16="http://schemas.microsoft.com/office/drawing/2014/main" val="20000"/>
                    </a:ext>
                  </a:extLst>
                </a:gridCol>
                <a:gridCol w="5005552">
                  <a:extLst>
                    <a:ext uri="{9D8B030D-6E8A-4147-A177-3AD203B41FA5}">
                      <a16:colId xmlns:a16="http://schemas.microsoft.com/office/drawing/2014/main" val="20001"/>
                    </a:ext>
                  </a:extLst>
                </a:gridCol>
              </a:tblGrid>
              <a:tr h="654713">
                <a:tc>
                  <a:txBody>
                    <a:bodyPr/>
                    <a:lstStyle/>
                    <a:p>
                      <a:r>
                        <a:rPr lang="en-US" sz="3200" b="1" dirty="0">
                          <a:latin typeface="+mj-lt"/>
                        </a:rPr>
                        <a:t>Headings </a:t>
                      </a:r>
                    </a:p>
                  </a:txBody>
                  <a:tcPr/>
                </a:tc>
                <a:tc>
                  <a:txBody>
                    <a:bodyPr/>
                    <a:lstStyle/>
                    <a:p>
                      <a:r>
                        <a:rPr lang="en-US" sz="3200" b="1" dirty="0">
                          <a:latin typeface="+mj-lt"/>
                        </a:rPr>
                        <a:t>Body text </a:t>
                      </a:r>
                    </a:p>
                  </a:txBody>
                  <a:tcPr/>
                </a:tc>
                <a:extLst>
                  <a:ext uri="{0D108BD9-81ED-4DB2-BD59-A6C34878D82A}">
                    <a16:rowId xmlns:a16="http://schemas.microsoft.com/office/drawing/2014/main" val="10000"/>
                  </a:ext>
                </a:extLst>
              </a:tr>
              <a:tr h="654713">
                <a:tc>
                  <a:txBody>
                    <a:bodyPr/>
                    <a:lstStyle/>
                    <a:p>
                      <a:r>
                        <a:rPr lang="en-US" sz="2600" b="1" dirty="0">
                          <a:latin typeface="Arial" pitchFamily="34" charset="0"/>
                          <a:cs typeface="Arial" pitchFamily="34" charset="0"/>
                        </a:rPr>
                        <a:t>Arial</a:t>
                      </a:r>
                    </a:p>
                  </a:txBody>
                  <a:tcPr/>
                </a:tc>
                <a:tc>
                  <a:txBody>
                    <a:bodyPr/>
                    <a:lstStyle/>
                    <a:p>
                      <a:r>
                        <a:rPr lang="en-US" sz="2600" b="0" dirty="0">
                          <a:latin typeface="Times New Roman" pitchFamily="18" charset="0"/>
                          <a:cs typeface="Times New Roman" pitchFamily="18" charset="0"/>
                        </a:rPr>
                        <a:t>Times New Roman</a:t>
                      </a:r>
                    </a:p>
                  </a:txBody>
                  <a:tcPr/>
                </a:tc>
                <a:extLst>
                  <a:ext uri="{0D108BD9-81ED-4DB2-BD59-A6C34878D82A}">
                    <a16:rowId xmlns:a16="http://schemas.microsoft.com/office/drawing/2014/main" val="10001"/>
                  </a:ext>
                </a:extLst>
              </a:tr>
              <a:tr h="654713">
                <a:tc>
                  <a:txBody>
                    <a:bodyPr/>
                    <a:lstStyle/>
                    <a:p>
                      <a:r>
                        <a:rPr lang="en-US" sz="2600" b="1" dirty="0">
                          <a:latin typeface="Helvetica" pitchFamily="34" charset="0"/>
                          <a:cs typeface="Helvetica" pitchFamily="34" charset="0"/>
                        </a:rPr>
                        <a:t>Helvetica </a:t>
                      </a:r>
                    </a:p>
                  </a:txBody>
                  <a:tcPr/>
                </a:tc>
                <a:tc>
                  <a:txBody>
                    <a:bodyPr/>
                    <a:lstStyle/>
                    <a:p>
                      <a:r>
                        <a:rPr lang="en-US" sz="2600" b="0" dirty="0">
                          <a:latin typeface="Times New Roman" pitchFamily="18" charset="0"/>
                          <a:cs typeface="Times New Roman" pitchFamily="18" charset="0"/>
                        </a:rPr>
                        <a:t>Georgia</a:t>
                      </a:r>
                    </a:p>
                  </a:txBody>
                  <a:tcPr/>
                </a:tc>
                <a:extLst>
                  <a:ext uri="{0D108BD9-81ED-4DB2-BD59-A6C34878D82A}">
                    <a16:rowId xmlns:a16="http://schemas.microsoft.com/office/drawing/2014/main" val="10002"/>
                  </a:ext>
                </a:extLst>
              </a:tr>
              <a:tr h="6547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b="1" i="0" kern="1200" dirty="0">
                          <a:solidFill>
                            <a:schemeClr val="dk1"/>
                          </a:solidFill>
                          <a:latin typeface="Gill Sans MT" pitchFamily="34" charset="0"/>
                          <a:ea typeface="+mn-ea"/>
                          <a:cs typeface="+mn-cs"/>
                        </a:rPr>
                        <a:t>Gill Sans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b="0" i="0" kern="1200" dirty="0">
                          <a:solidFill>
                            <a:schemeClr val="dk1"/>
                          </a:solidFill>
                          <a:latin typeface="Garamond" pitchFamily="18" charset="0"/>
                          <a:ea typeface="+mn-ea"/>
                          <a:cs typeface="+mn-cs"/>
                        </a:rPr>
                        <a:t>Garamond</a:t>
                      </a:r>
                      <a:endParaRPr lang="en-US" sz="2600" b="0" dirty="0">
                        <a:latin typeface="Garamond" pitchFamily="18" charset="0"/>
                      </a:endParaRPr>
                    </a:p>
                  </a:txBody>
                  <a:tcPr/>
                </a:tc>
                <a:extLst>
                  <a:ext uri="{0D108BD9-81ED-4DB2-BD59-A6C34878D82A}">
                    <a16:rowId xmlns:a16="http://schemas.microsoft.com/office/drawing/2014/main" val="10003"/>
                  </a:ext>
                </a:extLst>
              </a:tr>
              <a:tr h="439655">
                <a:tc>
                  <a:txBody>
                    <a:bodyPr/>
                    <a:lstStyle/>
                    <a:p>
                      <a:r>
                        <a:rPr lang="en-US" sz="2600" b="1" dirty="0">
                          <a:latin typeface="+mj-lt"/>
                        </a:rPr>
                        <a:t>Calibri Light (Headings)</a:t>
                      </a:r>
                    </a:p>
                  </a:txBody>
                  <a:tcPr/>
                </a:tc>
                <a:tc>
                  <a:txBody>
                    <a:bodyPr/>
                    <a:lstStyle/>
                    <a:p>
                      <a:r>
                        <a:rPr lang="en-US" sz="2600" dirty="0"/>
                        <a:t>Calibri (Body) -</a:t>
                      </a:r>
                      <a:r>
                        <a:rPr lang="en-US" sz="2600" baseline="0" dirty="0"/>
                        <a:t> </a:t>
                      </a:r>
                      <a:r>
                        <a:rPr lang="en-US" sz="2600" dirty="0"/>
                        <a:t>for digital </a:t>
                      </a:r>
                    </a:p>
                  </a:txBody>
                  <a:tcP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2"/>
          </p:nvPr>
        </p:nvSpPr>
        <p:spPr/>
        <p:txBody>
          <a:bodyPr/>
          <a:lstStyle/>
          <a:p>
            <a:fld id="{7D390B86-BFAD-486C-88D7-4C2F923AC000}" type="slidenum">
              <a:rPr lang="en-US" smtClean="0"/>
              <a:pPr/>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a:t>Font for Headings</a:t>
            </a:r>
          </a:p>
        </p:txBody>
      </p:sp>
      <p:sp>
        <p:nvSpPr>
          <p:cNvPr id="3" name="Content Placeholder 2"/>
          <p:cNvSpPr>
            <a:spLocks noGrp="1"/>
          </p:cNvSpPr>
          <p:nvPr>
            <p:ph idx="1"/>
          </p:nvPr>
        </p:nvSpPr>
        <p:spPr>
          <a:xfrm>
            <a:off x="6308835" y="2613900"/>
            <a:ext cx="4648199" cy="2856734"/>
          </a:xfrm>
        </p:spPr>
        <p:txBody>
          <a:bodyPr>
            <a:normAutofit/>
          </a:bodyPr>
          <a:lstStyle/>
          <a:p>
            <a:pPr>
              <a:spcBef>
                <a:spcPts val="1200"/>
              </a:spcBef>
              <a:spcAft>
                <a:spcPts val="1200"/>
              </a:spcAft>
            </a:pPr>
            <a:r>
              <a:rPr lang="en-US" sz="2800" dirty="0"/>
              <a:t>Avoid using all caps</a:t>
            </a:r>
          </a:p>
          <a:p>
            <a:pPr>
              <a:spcBef>
                <a:spcPts val="1200"/>
              </a:spcBef>
              <a:spcAft>
                <a:spcPts val="1200"/>
              </a:spcAft>
            </a:pPr>
            <a:r>
              <a:rPr lang="en-US" sz="2800" dirty="0"/>
              <a:t>Set headings in bold</a:t>
            </a:r>
          </a:p>
          <a:p>
            <a:pPr>
              <a:spcBef>
                <a:spcPts val="1200"/>
              </a:spcBef>
              <a:spcAft>
                <a:spcPts val="1200"/>
              </a:spcAft>
            </a:pPr>
            <a:r>
              <a:rPr lang="en-US" sz="2800" dirty="0"/>
              <a:t>Justify to the left margin</a:t>
            </a:r>
          </a:p>
          <a:p>
            <a:pPr>
              <a:lnSpc>
                <a:spcPct val="150000"/>
              </a:lnSpc>
              <a:spcBef>
                <a:spcPts val="0"/>
              </a:spcBef>
              <a:buNone/>
            </a:pPr>
            <a:endParaRPr lang="en-US" dirty="0"/>
          </a:p>
          <a:p>
            <a:pPr>
              <a:buNone/>
            </a:pPr>
            <a:endParaRPr lang="en-US" dirty="0"/>
          </a:p>
        </p:txBody>
      </p:sp>
      <p:sp>
        <p:nvSpPr>
          <p:cNvPr id="4" name="Slide Number Placeholder 3"/>
          <p:cNvSpPr>
            <a:spLocks noGrp="1"/>
          </p:cNvSpPr>
          <p:nvPr>
            <p:ph type="sldNum" sz="quarter" idx="12"/>
          </p:nvPr>
        </p:nvSpPr>
        <p:spPr/>
        <p:txBody>
          <a:bodyPr/>
          <a:lstStyle/>
          <a:p>
            <a:fld id="{7D390B86-BFAD-486C-88D7-4C2F923AC000}" type="slidenum">
              <a:rPr lang="en-US" smtClean="0"/>
              <a:pPr/>
              <a:t>22</a:t>
            </a:fld>
            <a:endParaRPr lang="en-US" dirty="0"/>
          </a:p>
        </p:txBody>
      </p:sp>
      <p:pic>
        <p:nvPicPr>
          <p:cNvPr id="105474" name="Picture 2" descr="Pointing, Up, Woman, Girl, Person, Point, Hand, Female"/>
          <p:cNvPicPr>
            <a:picLocks noChangeAspect="1" noChangeArrowheads="1"/>
          </p:cNvPicPr>
          <p:nvPr/>
        </p:nvPicPr>
        <p:blipFill>
          <a:blip r:embed="rId2" cstate="print"/>
          <a:srcRect/>
          <a:stretch>
            <a:fillRect/>
          </a:stretch>
        </p:blipFill>
        <p:spPr bwMode="auto">
          <a:xfrm>
            <a:off x="904437" y="2324155"/>
            <a:ext cx="5074444" cy="3382963"/>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6752" y="300647"/>
            <a:ext cx="10941718" cy="1143000"/>
          </a:xfrm>
        </p:spPr>
        <p:txBody>
          <a:bodyPr>
            <a:noAutofit/>
          </a:bodyPr>
          <a:lstStyle/>
          <a:p>
            <a:r>
              <a:rPr lang="en-US" sz="4000" b="1" dirty="0"/>
              <a:t>What font should I use when emphasizing a word or passage?</a:t>
            </a:r>
            <a:endParaRPr lang="en-US" sz="4000" b="1" dirty="0">
              <a:solidFill>
                <a:srgbClr val="FF0000"/>
              </a:solidFill>
            </a:endParaRPr>
          </a:p>
        </p:txBody>
      </p:sp>
      <p:sp>
        <p:nvSpPr>
          <p:cNvPr id="8" name="Content Placeholder 7"/>
          <p:cNvSpPr>
            <a:spLocks noGrp="1"/>
          </p:cNvSpPr>
          <p:nvPr>
            <p:ph idx="1"/>
          </p:nvPr>
        </p:nvSpPr>
        <p:spPr>
          <a:xfrm>
            <a:off x="6195847" y="1456190"/>
            <a:ext cx="4398581" cy="5054969"/>
          </a:xfrm>
        </p:spPr>
        <p:txBody>
          <a:bodyPr>
            <a:normAutofit fontScale="77500" lnSpcReduction="20000"/>
          </a:bodyPr>
          <a:lstStyle/>
          <a:p>
            <a:pPr>
              <a:lnSpc>
                <a:spcPct val="160000"/>
              </a:lnSpc>
              <a:spcBef>
                <a:spcPts val="0"/>
              </a:spcBef>
              <a:buNone/>
            </a:pPr>
            <a:r>
              <a:rPr lang="en-US" sz="3300" b="1" dirty="0"/>
              <a:t>Recommended:</a:t>
            </a:r>
          </a:p>
          <a:p>
            <a:pPr lvl="1">
              <a:lnSpc>
                <a:spcPct val="160000"/>
              </a:lnSpc>
              <a:spcBef>
                <a:spcPts val="0"/>
              </a:spcBef>
            </a:pPr>
            <a:r>
              <a:rPr lang="en-US" sz="4200" dirty="0"/>
              <a:t>larger</a:t>
            </a:r>
            <a:r>
              <a:rPr lang="en-US" sz="3300" dirty="0"/>
              <a:t> </a:t>
            </a:r>
          </a:p>
          <a:p>
            <a:pPr lvl="1">
              <a:lnSpc>
                <a:spcPct val="160000"/>
              </a:lnSpc>
              <a:spcBef>
                <a:spcPts val="0"/>
              </a:spcBef>
            </a:pPr>
            <a:r>
              <a:rPr lang="en-US" sz="3300" b="1" dirty="0"/>
              <a:t>Bold</a:t>
            </a:r>
          </a:p>
          <a:p>
            <a:pPr lvl="1">
              <a:lnSpc>
                <a:spcPct val="160000"/>
              </a:lnSpc>
              <a:spcBef>
                <a:spcPts val="0"/>
              </a:spcBef>
            </a:pPr>
            <a:r>
              <a:rPr lang="en-US" sz="3300" dirty="0">
                <a:solidFill>
                  <a:srgbClr val="FF0000"/>
                </a:solidFill>
              </a:rPr>
              <a:t>color</a:t>
            </a:r>
            <a:endParaRPr lang="en-US" sz="4700" dirty="0"/>
          </a:p>
          <a:p>
            <a:pPr>
              <a:lnSpc>
                <a:spcPct val="150000"/>
              </a:lnSpc>
              <a:buNone/>
            </a:pPr>
            <a:endParaRPr lang="en-US" sz="1600" b="1" dirty="0"/>
          </a:p>
          <a:p>
            <a:pPr>
              <a:lnSpc>
                <a:spcPct val="150000"/>
              </a:lnSpc>
              <a:buNone/>
            </a:pPr>
            <a:r>
              <a:rPr lang="en-US" sz="3300" b="1" dirty="0"/>
              <a:t>Not recommended:</a:t>
            </a:r>
          </a:p>
          <a:p>
            <a:pPr lvl="1">
              <a:lnSpc>
                <a:spcPct val="150000"/>
              </a:lnSpc>
              <a:spcBef>
                <a:spcPts val="0"/>
              </a:spcBef>
            </a:pPr>
            <a:r>
              <a:rPr lang="en-US" sz="3300" dirty="0"/>
              <a:t>UPPERCASE </a:t>
            </a:r>
          </a:p>
          <a:p>
            <a:pPr lvl="1">
              <a:lnSpc>
                <a:spcPct val="150000"/>
              </a:lnSpc>
              <a:spcBef>
                <a:spcPts val="0"/>
              </a:spcBef>
            </a:pPr>
            <a:r>
              <a:rPr lang="en-US" sz="3300" u="sng" dirty="0"/>
              <a:t>underline</a:t>
            </a:r>
          </a:p>
          <a:p>
            <a:pPr lvl="1">
              <a:lnSpc>
                <a:spcPct val="150000"/>
              </a:lnSpc>
              <a:spcBef>
                <a:spcPts val="0"/>
              </a:spcBef>
            </a:pPr>
            <a:r>
              <a:rPr lang="en-US" sz="3300" i="1" dirty="0"/>
              <a:t>italics</a:t>
            </a:r>
            <a:r>
              <a:rPr lang="en-US" sz="3300" strike="sngStrike" dirty="0"/>
              <a:t> </a:t>
            </a:r>
          </a:p>
          <a:p>
            <a:endParaRPr lang="en-US" dirty="0"/>
          </a:p>
        </p:txBody>
      </p:sp>
      <p:pic>
        <p:nvPicPr>
          <p:cNvPr id="4" name="Picture 3">
            <a:extLst>
              <a:ext uri="{FF2B5EF4-FFF2-40B4-BE49-F238E27FC236}">
                <a16:creationId xmlns:a16="http://schemas.microsoft.com/office/drawing/2014/main" id="{39C286CA-34B9-4C63-A928-64BC39FB06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265412" y="2317531"/>
            <a:ext cx="2700278" cy="3661394"/>
          </a:xfrm>
          <a:prstGeom prst="rect">
            <a:avLst/>
          </a:prstGeom>
        </p:spPr>
      </p:pic>
      <p:sp>
        <p:nvSpPr>
          <p:cNvPr id="2" name="Slide Number Placeholder 1">
            <a:extLst>
              <a:ext uri="{FF2B5EF4-FFF2-40B4-BE49-F238E27FC236}">
                <a16:creationId xmlns:a16="http://schemas.microsoft.com/office/drawing/2014/main" id="{77DEAE5D-7FC4-4E64-AE70-FE8D50922D8F}"/>
              </a:ext>
            </a:extLst>
          </p:cNvPr>
          <p:cNvSpPr>
            <a:spLocks noGrp="1"/>
          </p:cNvSpPr>
          <p:nvPr>
            <p:ph type="sldNum" sz="quarter" idx="12"/>
          </p:nvPr>
        </p:nvSpPr>
        <p:spPr/>
        <p:txBody>
          <a:bodyPr/>
          <a:lstStyle/>
          <a:p>
            <a:fld id="{6A29E725-4762-403F-A189-98A65781A6E2}" type="slidenum">
              <a:rPr lang="en-US" smtClean="0"/>
              <a:pPr/>
              <a:t>23</a:t>
            </a:fld>
            <a:endParaRPr lang="en-US" dirty="0"/>
          </a:p>
        </p:txBody>
      </p:sp>
    </p:spTree>
    <p:extLst>
      <p:ext uri="{BB962C8B-B14F-4D97-AF65-F5344CB8AC3E}">
        <p14:creationId xmlns:p14="http://schemas.microsoft.com/office/powerpoint/2010/main" val="6295108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E1F4D-34DF-4EB7-9672-C4BA702AEBE6}"/>
              </a:ext>
            </a:extLst>
          </p:cNvPr>
          <p:cNvSpPr>
            <a:spLocks noGrp="1"/>
          </p:cNvSpPr>
          <p:nvPr>
            <p:ph type="title"/>
          </p:nvPr>
        </p:nvSpPr>
        <p:spPr>
          <a:xfrm>
            <a:off x="712076" y="317829"/>
            <a:ext cx="10515600" cy="1325563"/>
          </a:xfrm>
        </p:spPr>
        <p:txBody>
          <a:bodyPr>
            <a:normAutofit/>
          </a:bodyPr>
          <a:lstStyle/>
          <a:p>
            <a:r>
              <a:rPr lang="en-US" sz="4800" b="1" dirty="0"/>
              <a:t>Poor Emphasis Techniques</a:t>
            </a:r>
          </a:p>
        </p:txBody>
      </p:sp>
      <p:sp>
        <p:nvSpPr>
          <p:cNvPr id="3" name="Content Placeholder 2">
            <a:extLst>
              <a:ext uri="{FF2B5EF4-FFF2-40B4-BE49-F238E27FC236}">
                <a16:creationId xmlns:a16="http://schemas.microsoft.com/office/drawing/2014/main" id="{923B5D59-344A-426C-9F77-121B91DD73BD}"/>
              </a:ext>
            </a:extLst>
          </p:cNvPr>
          <p:cNvSpPr>
            <a:spLocks noGrp="1"/>
          </p:cNvSpPr>
          <p:nvPr>
            <p:ph idx="1"/>
          </p:nvPr>
        </p:nvSpPr>
        <p:spPr>
          <a:xfrm>
            <a:off x="5044966" y="1923394"/>
            <a:ext cx="6826468" cy="4351282"/>
          </a:xfrm>
        </p:spPr>
        <p:txBody>
          <a:bodyPr>
            <a:normAutofit/>
          </a:bodyPr>
          <a:lstStyle/>
          <a:p>
            <a:pPr>
              <a:lnSpc>
                <a:spcPct val="130000"/>
              </a:lnSpc>
              <a:spcBef>
                <a:spcPts val="1200"/>
              </a:spcBef>
              <a:spcAft>
                <a:spcPts val="1200"/>
              </a:spcAft>
            </a:pPr>
            <a:r>
              <a:rPr lang="en-US" sz="2600" b="1" dirty="0"/>
              <a:t>ALL CAPS  </a:t>
            </a:r>
            <a:r>
              <a:rPr lang="en-US" sz="2600" dirty="0"/>
              <a:t>and </a:t>
            </a:r>
            <a:r>
              <a:rPr lang="en-US" sz="2600" b="1" u="sng" dirty="0"/>
              <a:t>underlining</a:t>
            </a:r>
            <a:r>
              <a:rPr lang="en-US" sz="2600" dirty="0"/>
              <a:t> draw the reader’s attention, but they make it harder to read.  </a:t>
            </a:r>
          </a:p>
          <a:p>
            <a:pPr>
              <a:lnSpc>
                <a:spcPct val="130000"/>
              </a:lnSpc>
              <a:spcBef>
                <a:spcPts val="1200"/>
              </a:spcBef>
              <a:spcAft>
                <a:spcPts val="1200"/>
              </a:spcAft>
            </a:pPr>
            <a:r>
              <a:rPr lang="en-US" sz="2600" dirty="0"/>
              <a:t>All caps is considered SHOUTING in a text or online.</a:t>
            </a:r>
          </a:p>
          <a:p>
            <a:pPr>
              <a:lnSpc>
                <a:spcPct val="130000"/>
              </a:lnSpc>
              <a:spcBef>
                <a:spcPts val="1200"/>
              </a:spcBef>
              <a:spcAft>
                <a:spcPts val="1200"/>
              </a:spcAft>
            </a:pPr>
            <a:r>
              <a:rPr lang="en-US" sz="2600" i="1" dirty="0"/>
              <a:t>I</a:t>
            </a:r>
            <a:r>
              <a:rPr lang="en-US" sz="2600" b="1" i="1" dirty="0"/>
              <a:t>talicized fonts </a:t>
            </a:r>
            <a:r>
              <a:rPr lang="en-US" sz="2600" dirty="0"/>
              <a:t>as these are difficult to read quickly.</a:t>
            </a:r>
            <a:endParaRPr lang="en-US" sz="2600" u="sng" dirty="0"/>
          </a:p>
          <a:p>
            <a:endParaRPr lang="en-US" u="sng" dirty="0"/>
          </a:p>
          <a:p>
            <a:pPr marL="0" indent="0">
              <a:buNone/>
            </a:pPr>
            <a:endParaRPr lang="en-US" dirty="0"/>
          </a:p>
          <a:p>
            <a:pPr>
              <a:buNone/>
            </a:pPr>
            <a:endParaRPr lang="en-US" dirty="0"/>
          </a:p>
        </p:txBody>
      </p:sp>
      <p:sp>
        <p:nvSpPr>
          <p:cNvPr id="4" name="Slide Number Placeholder 3">
            <a:extLst>
              <a:ext uri="{FF2B5EF4-FFF2-40B4-BE49-F238E27FC236}">
                <a16:creationId xmlns:a16="http://schemas.microsoft.com/office/drawing/2014/main" id="{798B5943-7D9C-4B56-A3C1-C3215C4D0956}"/>
              </a:ext>
            </a:extLst>
          </p:cNvPr>
          <p:cNvSpPr>
            <a:spLocks noGrp="1"/>
          </p:cNvSpPr>
          <p:nvPr>
            <p:ph type="sldNum" sz="quarter" idx="12"/>
          </p:nvPr>
        </p:nvSpPr>
        <p:spPr/>
        <p:txBody>
          <a:bodyPr/>
          <a:lstStyle/>
          <a:p>
            <a:fld id="{6A29E725-4762-403F-A189-98A65781A6E2}" type="slidenum">
              <a:rPr lang="en-US" smtClean="0"/>
              <a:pPr/>
              <a:t>24</a:t>
            </a:fld>
            <a:endParaRPr lang="en-US" dirty="0"/>
          </a:p>
        </p:txBody>
      </p:sp>
      <p:pic>
        <p:nvPicPr>
          <p:cNvPr id="94210" name="Picture 2" descr="Thinking, Person, Person Thinking, Think, Young"/>
          <p:cNvPicPr>
            <a:picLocks noChangeAspect="1" noChangeArrowheads="1"/>
          </p:cNvPicPr>
          <p:nvPr/>
        </p:nvPicPr>
        <p:blipFill>
          <a:blip r:embed="rId3" cstate="print"/>
          <a:srcRect l="17350" r="15983"/>
          <a:stretch>
            <a:fillRect/>
          </a:stretch>
        </p:blipFill>
        <p:spPr bwMode="auto">
          <a:xfrm>
            <a:off x="740979" y="2065283"/>
            <a:ext cx="4051738" cy="4051739"/>
          </a:xfrm>
          <a:prstGeom prst="rect">
            <a:avLst/>
          </a:prstGeom>
          <a:noFill/>
        </p:spPr>
      </p:pic>
    </p:spTree>
    <p:extLst>
      <p:ext uri="{BB962C8B-B14F-4D97-AF65-F5344CB8AC3E}">
        <p14:creationId xmlns:p14="http://schemas.microsoft.com/office/powerpoint/2010/main" val="4255097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t>Font Consistency</a:t>
            </a:r>
          </a:p>
        </p:txBody>
      </p:sp>
      <p:sp>
        <p:nvSpPr>
          <p:cNvPr id="3" name="Content Placeholder 2"/>
          <p:cNvSpPr>
            <a:spLocks noGrp="1"/>
          </p:cNvSpPr>
          <p:nvPr>
            <p:ph idx="1"/>
          </p:nvPr>
        </p:nvSpPr>
        <p:spPr>
          <a:xfrm>
            <a:off x="5517931" y="2235528"/>
            <a:ext cx="5691351" cy="3960321"/>
          </a:xfrm>
        </p:spPr>
        <p:txBody>
          <a:bodyPr>
            <a:normAutofit/>
          </a:bodyPr>
          <a:lstStyle/>
          <a:p>
            <a:pPr>
              <a:spcBef>
                <a:spcPts val="1200"/>
              </a:spcBef>
              <a:spcAft>
                <a:spcPts val="1200"/>
              </a:spcAft>
            </a:pPr>
            <a:r>
              <a:rPr lang="en-US" dirty="0"/>
              <a:t>The consistency in font characteristics used throughout your writing determines how easy or tough it may be to read.</a:t>
            </a:r>
          </a:p>
          <a:p>
            <a:pPr>
              <a:spcBef>
                <a:spcPts val="1200"/>
              </a:spcBef>
              <a:spcAft>
                <a:spcPts val="1200"/>
              </a:spcAft>
            </a:pPr>
            <a:r>
              <a:rPr lang="en-US" dirty="0"/>
              <a:t>Changing font sizes, styles and colors throughout a presentation can distract and confuse some readers.</a:t>
            </a:r>
          </a:p>
        </p:txBody>
      </p:sp>
      <p:sp>
        <p:nvSpPr>
          <p:cNvPr id="4" name="Slide Number Placeholder 3"/>
          <p:cNvSpPr>
            <a:spLocks noGrp="1"/>
          </p:cNvSpPr>
          <p:nvPr>
            <p:ph type="sldNum" sz="quarter" idx="12"/>
          </p:nvPr>
        </p:nvSpPr>
        <p:spPr/>
        <p:txBody>
          <a:bodyPr/>
          <a:lstStyle/>
          <a:p>
            <a:fld id="{7D390B86-BFAD-486C-88D7-4C2F923AC000}" type="slidenum">
              <a:rPr lang="en-US" smtClean="0"/>
              <a:pPr/>
              <a:t>25</a:t>
            </a:fld>
            <a:endParaRPr lang="en-US"/>
          </a:p>
        </p:txBody>
      </p:sp>
      <p:pic>
        <p:nvPicPr>
          <p:cNvPr id="6" name="Picture 2"/>
          <p:cNvPicPr>
            <a:picLocks noChangeAspect="1" noChangeArrowheads="1"/>
          </p:cNvPicPr>
          <p:nvPr/>
        </p:nvPicPr>
        <p:blipFill>
          <a:blip r:embed="rId2" cstate="print"/>
          <a:srcRect l="48276" t="26293" r="4849" b="32328"/>
          <a:stretch>
            <a:fillRect/>
          </a:stretch>
        </p:blipFill>
        <p:spPr bwMode="auto">
          <a:xfrm>
            <a:off x="441434" y="2380594"/>
            <a:ext cx="4857750" cy="3216165"/>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917" y="270531"/>
            <a:ext cx="10660117" cy="1325563"/>
          </a:xfrm>
        </p:spPr>
        <p:txBody>
          <a:bodyPr>
            <a:normAutofit fontScale="90000"/>
          </a:bodyPr>
          <a:lstStyle/>
          <a:p>
            <a:br>
              <a:rPr lang="en-US" sz="4000" b="1" dirty="0"/>
            </a:br>
            <a:r>
              <a:rPr lang="en-US" sz="4000" b="1" dirty="0"/>
              <a:t>Avoid using more than 4 type faces on one page.</a:t>
            </a:r>
            <a:br>
              <a:rPr lang="en-US" sz="4800" dirty="0"/>
            </a:br>
            <a:endParaRPr lang="en-US" sz="4800" b="1" dirty="0"/>
          </a:p>
        </p:txBody>
      </p:sp>
      <p:sp>
        <p:nvSpPr>
          <p:cNvPr id="3" name="Content Placeholder 2"/>
          <p:cNvSpPr>
            <a:spLocks noGrp="1"/>
          </p:cNvSpPr>
          <p:nvPr>
            <p:ph idx="1"/>
          </p:nvPr>
        </p:nvSpPr>
        <p:spPr>
          <a:xfrm>
            <a:off x="740979" y="2109403"/>
            <a:ext cx="10657489" cy="4385990"/>
          </a:xfrm>
        </p:spPr>
        <p:txBody>
          <a:bodyPr>
            <a:normAutofit/>
          </a:bodyPr>
          <a:lstStyle/>
          <a:p>
            <a:pPr>
              <a:spcBef>
                <a:spcPts val="1200"/>
              </a:spcBef>
              <a:spcAft>
                <a:spcPts val="1200"/>
              </a:spcAft>
              <a:buNone/>
            </a:pPr>
            <a:r>
              <a:rPr lang="en-US" b="1" dirty="0"/>
              <a:t>For example:</a:t>
            </a:r>
          </a:p>
          <a:p>
            <a:pPr marL="457200" indent="-457200">
              <a:spcBef>
                <a:spcPts val="1200"/>
              </a:spcBef>
              <a:spcAft>
                <a:spcPts val="1200"/>
              </a:spcAft>
              <a:buFont typeface="+mj-lt"/>
              <a:buAutoNum type="arabicPeriod"/>
            </a:pPr>
            <a:r>
              <a:rPr lang="en-US" dirty="0"/>
              <a:t>Be consistent with selected headline font throughout.</a:t>
            </a:r>
          </a:p>
          <a:p>
            <a:pPr marL="457200" indent="-457200">
              <a:spcBef>
                <a:spcPts val="1200"/>
              </a:spcBef>
              <a:spcAft>
                <a:spcPts val="1200"/>
              </a:spcAft>
              <a:buFont typeface="+mj-lt"/>
              <a:buAutoNum type="arabicPeriod"/>
            </a:pPr>
            <a:r>
              <a:rPr lang="en-US" dirty="0"/>
              <a:t>Be consistent with chosen body content font  throughout.</a:t>
            </a:r>
          </a:p>
          <a:p>
            <a:pPr marL="457200" indent="-457200">
              <a:spcBef>
                <a:spcPts val="1200"/>
              </a:spcBef>
              <a:spcAft>
                <a:spcPts val="1200"/>
              </a:spcAft>
              <a:buFont typeface="+mj-lt"/>
              <a:buAutoNum type="arabicPeriod"/>
            </a:pPr>
            <a:r>
              <a:rPr lang="en-US" dirty="0"/>
              <a:t>Use bold, color and different sizes of those fonts for captions, subheadings and emphasis.</a:t>
            </a:r>
          </a:p>
          <a:p>
            <a:pPr>
              <a:lnSpc>
                <a:spcPct val="150000"/>
              </a:lnSpc>
              <a:spcBef>
                <a:spcPts val="0"/>
              </a:spcBef>
              <a:buNone/>
            </a:pPr>
            <a:endParaRPr lang="en-US" sz="2400" dirty="0"/>
          </a:p>
        </p:txBody>
      </p:sp>
      <p:sp>
        <p:nvSpPr>
          <p:cNvPr id="4" name="Slide Number Placeholder 3"/>
          <p:cNvSpPr>
            <a:spLocks noGrp="1"/>
          </p:cNvSpPr>
          <p:nvPr>
            <p:ph type="sldNum" sz="quarter" idx="12"/>
          </p:nvPr>
        </p:nvSpPr>
        <p:spPr/>
        <p:txBody>
          <a:bodyPr/>
          <a:lstStyle/>
          <a:p>
            <a:fld id="{7D390B86-BFAD-486C-88D7-4C2F923AC000}" type="slidenum">
              <a:rPr lang="en-US" smtClean="0"/>
              <a:pPr/>
              <a:t>26</a:t>
            </a:fld>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Font Spacing</a:t>
            </a:r>
          </a:p>
        </p:txBody>
      </p:sp>
      <p:sp>
        <p:nvSpPr>
          <p:cNvPr id="3" name="Content Placeholder 2"/>
          <p:cNvSpPr>
            <a:spLocks noGrp="1"/>
          </p:cNvSpPr>
          <p:nvPr>
            <p:ph idx="1"/>
          </p:nvPr>
        </p:nvSpPr>
        <p:spPr>
          <a:xfrm>
            <a:off x="742294" y="4285595"/>
            <a:ext cx="8229600" cy="4525963"/>
          </a:xfrm>
        </p:spPr>
        <p:txBody>
          <a:bodyPr/>
          <a:lstStyle/>
          <a:p>
            <a:pPr>
              <a:lnSpc>
                <a:spcPct val="110000"/>
              </a:lnSpc>
              <a:spcBef>
                <a:spcPts val="1200"/>
              </a:spcBef>
              <a:spcAft>
                <a:spcPts val="1200"/>
              </a:spcAft>
            </a:pPr>
            <a:r>
              <a:rPr lang="en-US" dirty="0"/>
              <a:t>Do not crowd your text.</a:t>
            </a:r>
          </a:p>
          <a:p>
            <a:pPr>
              <a:lnSpc>
                <a:spcPct val="110000"/>
              </a:lnSpc>
              <a:spcBef>
                <a:spcPts val="1200"/>
              </a:spcBef>
              <a:spcAft>
                <a:spcPts val="1200"/>
              </a:spcAft>
            </a:pPr>
            <a:r>
              <a:rPr lang="en-US" dirty="0"/>
              <a:t>Keep a wide space between letters</a:t>
            </a:r>
          </a:p>
          <a:p>
            <a:pPr marL="0" indent="0">
              <a:buNone/>
            </a:pPr>
            <a:endParaRPr lang="en-US" dirty="0"/>
          </a:p>
        </p:txBody>
      </p:sp>
      <p:pic>
        <p:nvPicPr>
          <p:cNvPr id="1433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293"/>
          <a:stretch/>
        </p:blipFill>
        <p:spPr bwMode="auto">
          <a:xfrm>
            <a:off x="551793" y="1936554"/>
            <a:ext cx="8476592" cy="1884404"/>
          </a:xfrm>
          <a:prstGeom prst="rect">
            <a:avLst/>
          </a:prstGeom>
          <a:solidFill>
            <a:schemeClr val="accent4">
              <a:lumMod val="20000"/>
              <a:lumOff val="80000"/>
            </a:schemeClr>
          </a:solidFill>
          <a:ln>
            <a:noFill/>
          </a:ln>
          <a:effectLst/>
          <a:extLst/>
        </p:spPr>
      </p:pic>
      <p:sp>
        <p:nvSpPr>
          <p:cNvPr id="4" name="Slide Number Placeholder 3">
            <a:extLst>
              <a:ext uri="{FF2B5EF4-FFF2-40B4-BE49-F238E27FC236}">
                <a16:creationId xmlns:a16="http://schemas.microsoft.com/office/drawing/2014/main" id="{BC217F10-2F5A-40FD-A431-5CED294F6888}"/>
              </a:ext>
            </a:extLst>
          </p:cNvPr>
          <p:cNvSpPr>
            <a:spLocks noGrp="1"/>
          </p:cNvSpPr>
          <p:nvPr>
            <p:ph type="sldNum" sz="quarter" idx="12"/>
          </p:nvPr>
        </p:nvSpPr>
        <p:spPr/>
        <p:txBody>
          <a:bodyPr/>
          <a:lstStyle/>
          <a:p>
            <a:fld id="{6A29E725-4762-403F-A189-98A65781A6E2}" type="slidenum">
              <a:rPr lang="en-US" smtClean="0"/>
              <a:pPr/>
              <a:t>27</a:t>
            </a:fld>
            <a:endParaRPr lang="en-US" dirty="0"/>
          </a:p>
        </p:txBody>
      </p:sp>
    </p:spTree>
    <p:extLst>
      <p:ext uri="{BB962C8B-B14F-4D97-AF65-F5344CB8AC3E}">
        <p14:creationId xmlns:p14="http://schemas.microsoft.com/office/powerpoint/2010/main" val="28777328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7D70DC79-808E-4434-B13C-F6533A6776A4}" type="datetime1">
              <a:rPr lang="en-US" smtClean="0"/>
              <a:pPr/>
              <a:t>12/28/2018</a:t>
            </a:fld>
            <a:endParaRPr lang="en-US" dirty="0"/>
          </a:p>
        </p:txBody>
      </p:sp>
      <p:sp>
        <p:nvSpPr>
          <p:cNvPr id="5" name="Slide Number Placeholder 4"/>
          <p:cNvSpPr>
            <a:spLocks noGrp="1"/>
          </p:cNvSpPr>
          <p:nvPr>
            <p:ph type="sldNum" sz="quarter" idx="12"/>
          </p:nvPr>
        </p:nvSpPr>
        <p:spPr/>
        <p:txBody>
          <a:bodyPr/>
          <a:lstStyle/>
          <a:p>
            <a:fld id="{6A29E725-4762-403F-A189-98A65781A6E2}" type="slidenum">
              <a:rPr lang="en-US" smtClean="0"/>
              <a:pPr/>
              <a:t>28</a:t>
            </a:fld>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028" y="302063"/>
            <a:ext cx="10515600" cy="1325563"/>
          </a:xfrm>
        </p:spPr>
        <p:txBody>
          <a:bodyPr/>
          <a:lstStyle/>
          <a:p>
            <a:r>
              <a:rPr lang="en-US" b="1" dirty="0"/>
              <a:t>Line Length (Measure)</a:t>
            </a:r>
          </a:p>
        </p:txBody>
      </p:sp>
      <p:sp>
        <p:nvSpPr>
          <p:cNvPr id="3" name="Content Placeholder 2"/>
          <p:cNvSpPr>
            <a:spLocks noGrp="1"/>
          </p:cNvSpPr>
          <p:nvPr>
            <p:ph idx="1"/>
          </p:nvPr>
        </p:nvSpPr>
        <p:spPr>
          <a:xfrm>
            <a:off x="680545" y="2254469"/>
            <a:ext cx="10780986" cy="4351281"/>
          </a:xfrm>
        </p:spPr>
        <p:txBody>
          <a:bodyPr>
            <a:normAutofit/>
          </a:bodyPr>
          <a:lstStyle/>
          <a:p>
            <a:pPr>
              <a:lnSpc>
                <a:spcPct val="110000"/>
              </a:lnSpc>
              <a:spcBef>
                <a:spcPts val="1200"/>
              </a:spcBef>
              <a:spcAft>
                <a:spcPts val="1200"/>
              </a:spcAft>
            </a:pPr>
            <a:r>
              <a:rPr lang="en-US" dirty="0"/>
              <a:t>The measure is the length of a line of type. </a:t>
            </a:r>
          </a:p>
          <a:p>
            <a:pPr>
              <a:lnSpc>
                <a:spcPct val="110000"/>
              </a:lnSpc>
              <a:spcBef>
                <a:spcPts val="1200"/>
              </a:spcBef>
              <a:spcAft>
                <a:spcPts val="1200"/>
              </a:spcAft>
            </a:pPr>
            <a:r>
              <a:rPr lang="en-US" dirty="0"/>
              <a:t>To a reader’s eye, long or short lines can be tiring and distracting. </a:t>
            </a:r>
          </a:p>
          <a:p>
            <a:pPr>
              <a:lnSpc>
                <a:spcPct val="110000"/>
              </a:lnSpc>
              <a:spcBef>
                <a:spcPts val="1200"/>
              </a:spcBef>
              <a:spcAft>
                <a:spcPts val="1200"/>
              </a:spcAft>
            </a:pPr>
            <a:r>
              <a:rPr lang="en-US" dirty="0"/>
              <a:t>A long measure disrupts the rhythm because the reader has a hard time locating the next line of type. </a:t>
            </a:r>
          </a:p>
          <a:p>
            <a:pPr>
              <a:lnSpc>
                <a:spcPct val="110000"/>
              </a:lnSpc>
              <a:spcBef>
                <a:spcPts val="1200"/>
              </a:spcBef>
              <a:spcAft>
                <a:spcPts val="1200"/>
              </a:spcAft>
            </a:pPr>
            <a:r>
              <a:rPr lang="en-US" dirty="0"/>
              <a:t>The only time a narrow measure is acceptable is with a small amount of text. </a:t>
            </a:r>
          </a:p>
        </p:txBody>
      </p:sp>
      <p:sp>
        <p:nvSpPr>
          <p:cNvPr id="4" name="Slide Number Placeholder 3"/>
          <p:cNvSpPr>
            <a:spLocks noGrp="1"/>
          </p:cNvSpPr>
          <p:nvPr>
            <p:ph type="sldNum" sz="quarter" idx="12"/>
          </p:nvPr>
        </p:nvSpPr>
        <p:spPr/>
        <p:txBody>
          <a:bodyPr/>
          <a:lstStyle/>
          <a:p>
            <a:fld id="{6A29E725-4762-403F-A189-98A65781A6E2}" type="slidenum">
              <a:rPr lang="en-US" smtClean="0"/>
              <a:pPr/>
              <a:t>29</a:t>
            </a:fld>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D3883-5C1E-4DE1-BA69-215C12190FC6}"/>
              </a:ext>
            </a:extLst>
          </p:cNvPr>
          <p:cNvSpPr>
            <a:spLocks noGrp="1"/>
          </p:cNvSpPr>
          <p:nvPr>
            <p:ph type="title"/>
          </p:nvPr>
        </p:nvSpPr>
        <p:spPr/>
        <p:txBody>
          <a:bodyPr/>
          <a:lstStyle/>
          <a:p>
            <a:r>
              <a:rPr lang="en-US" dirty="0"/>
              <a:t>What our Audience Does Not Need</a:t>
            </a:r>
          </a:p>
        </p:txBody>
      </p:sp>
      <p:sp>
        <p:nvSpPr>
          <p:cNvPr id="3" name="Content Placeholder 2">
            <a:extLst>
              <a:ext uri="{FF2B5EF4-FFF2-40B4-BE49-F238E27FC236}">
                <a16:creationId xmlns:a16="http://schemas.microsoft.com/office/drawing/2014/main" id="{8953CD48-38AF-4D42-A77C-AB60F30616F1}"/>
              </a:ext>
            </a:extLst>
          </p:cNvPr>
          <p:cNvSpPr>
            <a:spLocks noGrp="1"/>
          </p:cNvSpPr>
          <p:nvPr>
            <p:ph idx="1"/>
          </p:nvPr>
        </p:nvSpPr>
        <p:spPr>
          <a:xfrm>
            <a:off x="4761186" y="2364827"/>
            <a:ext cx="6513785" cy="3938260"/>
          </a:xfrm>
        </p:spPr>
        <p:txBody>
          <a:bodyPr/>
          <a:lstStyle/>
          <a:p>
            <a:pPr>
              <a:buNone/>
            </a:pPr>
            <a:r>
              <a:rPr lang="en-US" b="1" dirty="0"/>
              <a:t>A springboard from which they can do their own research:</a:t>
            </a:r>
          </a:p>
          <a:p>
            <a:r>
              <a:rPr lang="en-US" dirty="0"/>
              <a:t>Pages full of dense text, technical terms and complex sentences</a:t>
            </a:r>
          </a:p>
          <a:p>
            <a:r>
              <a:rPr lang="en-US" dirty="0"/>
              <a:t>Embedded links to more pages of dense text</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FE84074C-CCA6-4196-B608-FE97A64EC8CF}"/>
              </a:ext>
            </a:extLst>
          </p:cNvPr>
          <p:cNvSpPr>
            <a:spLocks noGrp="1"/>
          </p:cNvSpPr>
          <p:nvPr>
            <p:ph type="sldNum" sz="quarter" idx="12"/>
          </p:nvPr>
        </p:nvSpPr>
        <p:spPr/>
        <p:txBody>
          <a:bodyPr/>
          <a:lstStyle/>
          <a:p>
            <a:fld id="{7D390B86-BFAD-486C-88D7-4C2F923AC000}" type="slidenum">
              <a:rPr lang="en-US" smtClean="0"/>
              <a:pPr/>
              <a:t>3</a:t>
            </a:fld>
            <a:endParaRPr lang="en-US"/>
          </a:p>
        </p:txBody>
      </p:sp>
      <p:pic>
        <p:nvPicPr>
          <p:cNvPr id="135170" name="Picture 2" descr="Feedback, Survey, Questionnaire, Employee, Satisfaction"/>
          <p:cNvPicPr>
            <a:picLocks noChangeAspect="1" noChangeArrowheads="1"/>
          </p:cNvPicPr>
          <p:nvPr/>
        </p:nvPicPr>
        <p:blipFill>
          <a:blip r:embed="rId3" cstate="print"/>
          <a:srcRect/>
          <a:stretch>
            <a:fillRect/>
          </a:stretch>
        </p:blipFill>
        <p:spPr bwMode="auto">
          <a:xfrm>
            <a:off x="804042" y="2096814"/>
            <a:ext cx="3732143" cy="3992783"/>
          </a:xfrm>
          <a:prstGeom prst="rect">
            <a:avLst/>
          </a:prstGeom>
          <a:noFill/>
        </p:spPr>
      </p:pic>
      <p:pic>
        <p:nvPicPr>
          <p:cNvPr id="7" name="Picture 2" descr="Check, Check Mark, Red, Mark, Tick, Symbol, Choice"/>
          <p:cNvPicPr>
            <a:picLocks noChangeAspect="1" noChangeArrowheads="1"/>
          </p:cNvPicPr>
          <p:nvPr/>
        </p:nvPicPr>
        <p:blipFill>
          <a:blip r:embed="rId4" cstate="print"/>
          <a:srcRect/>
          <a:stretch>
            <a:fillRect/>
          </a:stretch>
        </p:blipFill>
        <p:spPr bwMode="auto">
          <a:xfrm>
            <a:off x="3626070" y="4643228"/>
            <a:ext cx="378372" cy="394251"/>
          </a:xfrm>
          <a:prstGeom prst="rect">
            <a:avLst/>
          </a:prstGeom>
          <a:noFill/>
        </p:spPr>
      </p:pic>
    </p:spTree>
    <p:extLst>
      <p:ext uri="{BB962C8B-B14F-4D97-AF65-F5344CB8AC3E}">
        <p14:creationId xmlns:p14="http://schemas.microsoft.com/office/powerpoint/2010/main" val="29916206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592" y="191705"/>
            <a:ext cx="10749455" cy="1325563"/>
          </a:xfrm>
        </p:spPr>
        <p:txBody>
          <a:bodyPr>
            <a:normAutofit/>
          </a:bodyPr>
          <a:lstStyle/>
          <a:p>
            <a:r>
              <a:rPr lang="en-US" sz="3600" b="1" dirty="0"/>
              <a:t>Measure Examples -  Good, Too Long, Too Short</a:t>
            </a:r>
          </a:p>
        </p:txBody>
      </p:sp>
      <p:sp>
        <p:nvSpPr>
          <p:cNvPr id="3" name="Content Placeholder 2"/>
          <p:cNvSpPr>
            <a:spLocks noGrp="1"/>
          </p:cNvSpPr>
          <p:nvPr>
            <p:ph idx="1"/>
          </p:nvPr>
        </p:nvSpPr>
        <p:spPr>
          <a:xfrm>
            <a:off x="4729655" y="2191351"/>
            <a:ext cx="6926318" cy="1718497"/>
          </a:xfrm>
        </p:spPr>
        <p:txBody>
          <a:bodyPr/>
          <a:lstStyle/>
          <a:p>
            <a:pPr>
              <a:lnSpc>
                <a:spcPct val="110000"/>
              </a:lnSpc>
              <a:spcBef>
                <a:spcPts val="1200"/>
              </a:spcBef>
              <a:spcAft>
                <a:spcPts val="1200"/>
              </a:spcAft>
              <a:buNone/>
            </a:pPr>
            <a:r>
              <a:rPr lang="en-US" dirty="0"/>
              <a:t>   Here is an example of what good and bad leading looks like from Matthew Butterick’s book, </a:t>
            </a:r>
            <a:r>
              <a:rPr lang="en-US" i="1" dirty="0">
                <a:hlinkClick r:id="rId3"/>
              </a:rPr>
              <a:t>Butterick’s Practical Typography</a:t>
            </a:r>
            <a:r>
              <a:rPr lang="en-US" i="1" dirty="0">
                <a:hlinkClick r:id="rId4" action="ppaction://hlinkfile"/>
              </a:rPr>
              <a:t>.</a:t>
            </a:r>
            <a:endParaRPr lang="en-US" i="1" dirty="0"/>
          </a:p>
          <a:p>
            <a:endParaRPr lang="en-US" dirty="0"/>
          </a:p>
        </p:txBody>
      </p:sp>
      <p:sp>
        <p:nvSpPr>
          <p:cNvPr id="4" name="Slide Number Placeholder 3"/>
          <p:cNvSpPr>
            <a:spLocks noGrp="1"/>
          </p:cNvSpPr>
          <p:nvPr>
            <p:ph type="sldNum" sz="quarter" idx="12"/>
          </p:nvPr>
        </p:nvSpPr>
        <p:spPr/>
        <p:txBody>
          <a:bodyPr/>
          <a:lstStyle/>
          <a:p>
            <a:fld id="{6A29E725-4762-403F-A189-98A65781A6E2}" type="slidenum">
              <a:rPr lang="en-US" smtClean="0"/>
              <a:pPr/>
              <a:t>30</a:t>
            </a:fld>
            <a:endParaRPr lang="en-US" dirty="0"/>
          </a:p>
        </p:txBody>
      </p:sp>
      <p:pic>
        <p:nvPicPr>
          <p:cNvPr id="2050" name="Picture 2"/>
          <p:cNvPicPr>
            <a:picLocks noChangeAspect="1" noChangeArrowheads="1"/>
          </p:cNvPicPr>
          <p:nvPr/>
        </p:nvPicPr>
        <p:blipFill>
          <a:blip r:embed="rId5" cstate="print"/>
          <a:srcRect l="25162" t="20474" r="26024" b="8836"/>
          <a:stretch>
            <a:fillRect/>
          </a:stretch>
        </p:blipFill>
        <p:spPr bwMode="auto">
          <a:xfrm>
            <a:off x="630622" y="2017986"/>
            <a:ext cx="4047614" cy="41147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886" y="483787"/>
            <a:ext cx="10851145" cy="1143000"/>
          </a:xfrm>
        </p:spPr>
        <p:txBody>
          <a:bodyPr>
            <a:normAutofit/>
          </a:bodyPr>
          <a:lstStyle/>
          <a:p>
            <a:r>
              <a:rPr lang="en-US" sz="4800" b="1" dirty="0"/>
              <a:t>Leading (Line Spacing)</a:t>
            </a:r>
          </a:p>
        </p:txBody>
      </p:sp>
      <p:sp>
        <p:nvSpPr>
          <p:cNvPr id="3" name="Content Placeholder 2"/>
          <p:cNvSpPr>
            <a:spLocks noGrp="1"/>
          </p:cNvSpPr>
          <p:nvPr>
            <p:ph idx="1"/>
          </p:nvPr>
        </p:nvSpPr>
        <p:spPr>
          <a:xfrm>
            <a:off x="4162098" y="2601311"/>
            <a:ext cx="7126012" cy="3421116"/>
          </a:xfrm>
        </p:spPr>
        <p:txBody>
          <a:bodyPr>
            <a:normAutofit fontScale="25000" lnSpcReduction="20000"/>
          </a:bodyPr>
          <a:lstStyle/>
          <a:p>
            <a:pPr>
              <a:lnSpc>
                <a:spcPct val="130000"/>
              </a:lnSpc>
              <a:spcBef>
                <a:spcPts val="1200"/>
              </a:spcBef>
              <a:spcAft>
                <a:spcPts val="1200"/>
              </a:spcAft>
            </a:pPr>
            <a:r>
              <a:rPr lang="en-US" sz="11200" dirty="0"/>
              <a:t>Leading is the space between the lines, and it plays a big role in readability. </a:t>
            </a:r>
          </a:p>
          <a:p>
            <a:pPr>
              <a:lnSpc>
                <a:spcPct val="130000"/>
              </a:lnSpc>
              <a:spcBef>
                <a:spcPts val="1200"/>
              </a:spcBef>
              <a:spcAft>
                <a:spcPts val="1200"/>
              </a:spcAft>
            </a:pPr>
            <a:r>
              <a:rPr lang="en-US" sz="11200" dirty="0"/>
              <a:t>You want to use wide enough spaces so the information is clear, but not so loose that the text is hard to follow.</a:t>
            </a:r>
          </a:p>
          <a:p>
            <a:pPr>
              <a:lnSpc>
                <a:spcPct val="128000"/>
              </a:lnSpc>
              <a:spcBef>
                <a:spcPts val="0"/>
              </a:spcBef>
              <a:buNone/>
            </a:pPr>
            <a:endParaRPr lang="en-US" sz="4400" dirty="0"/>
          </a:p>
          <a:p>
            <a:pPr marL="0" indent="0">
              <a:lnSpc>
                <a:spcPct val="150000"/>
              </a:lnSpc>
              <a:spcBef>
                <a:spcPts val="0"/>
              </a:spcBef>
              <a:buNone/>
            </a:pPr>
            <a:endParaRPr lang="en-US" dirty="0"/>
          </a:p>
        </p:txBody>
      </p:sp>
      <p:pic>
        <p:nvPicPr>
          <p:cNvPr id="5" name="Picture 4">
            <a:extLst>
              <a:ext uri="{FF2B5EF4-FFF2-40B4-BE49-F238E27FC236}">
                <a16:creationId xmlns:a16="http://schemas.microsoft.com/office/drawing/2014/main" id="{E6F3A676-E13F-4A71-974B-C6808AA92CC1}"/>
              </a:ext>
            </a:extLst>
          </p:cNvPr>
          <p:cNvPicPr>
            <a:picLocks noChangeAspect="1"/>
          </p:cNvPicPr>
          <p:nvPr/>
        </p:nvPicPr>
        <p:blipFill>
          <a:blip r:embed="rId3" cstate="print"/>
          <a:stretch>
            <a:fillRect/>
          </a:stretch>
        </p:blipFill>
        <p:spPr>
          <a:xfrm>
            <a:off x="1008992" y="2207265"/>
            <a:ext cx="2349063" cy="1877202"/>
          </a:xfrm>
          <a:prstGeom prst="rect">
            <a:avLst/>
          </a:prstGeom>
          <a:solidFill>
            <a:schemeClr val="accent4">
              <a:lumMod val="20000"/>
              <a:lumOff val="80000"/>
            </a:schemeClr>
          </a:solidFill>
          <a:ln>
            <a:solidFill>
              <a:schemeClr val="tx1"/>
            </a:solidFill>
          </a:ln>
        </p:spPr>
      </p:pic>
      <p:pic>
        <p:nvPicPr>
          <p:cNvPr id="7" name="Picture 6">
            <a:extLst>
              <a:ext uri="{FF2B5EF4-FFF2-40B4-BE49-F238E27FC236}">
                <a16:creationId xmlns:a16="http://schemas.microsoft.com/office/drawing/2014/main" id="{8EC1A35E-299C-4F26-A676-AB2D6BE2AF77}"/>
              </a:ext>
            </a:extLst>
          </p:cNvPr>
          <p:cNvPicPr>
            <a:picLocks noChangeAspect="1"/>
          </p:cNvPicPr>
          <p:nvPr/>
        </p:nvPicPr>
        <p:blipFill rotWithShape="1">
          <a:blip r:embed="rId4" cstate="print"/>
          <a:srcRect t="5344" b="6274"/>
          <a:stretch/>
        </p:blipFill>
        <p:spPr>
          <a:xfrm>
            <a:off x="994146" y="4160870"/>
            <a:ext cx="2363909" cy="2327105"/>
          </a:xfrm>
          <a:prstGeom prst="rect">
            <a:avLst/>
          </a:prstGeom>
          <a:solidFill>
            <a:schemeClr val="accent6">
              <a:lumMod val="20000"/>
              <a:lumOff val="80000"/>
            </a:schemeClr>
          </a:solidFill>
          <a:ln>
            <a:solidFill>
              <a:schemeClr val="tx1"/>
            </a:solidFill>
          </a:ln>
        </p:spPr>
      </p:pic>
      <p:sp>
        <p:nvSpPr>
          <p:cNvPr id="4" name="Slide Number Placeholder 3">
            <a:extLst>
              <a:ext uri="{FF2B5EF4-FFF2-40B4-BE49-F238E27FC236}">
                <a16:creationId xmlns:a16="http://schemas.microsoft.com/office/drawing/2014/main" id="{020D2A8B-0BC9-4F26-93EE-67B1F94061A4}"/>
              </a:ext>
            </a:extLst>
          </p:cNvPr>
          <p:cNvSpPr>
            <a:spLocks noGrp="1"/>
          </p:cNvSpPr>
          <p:nvPr>
            <p:ph type="sldNum" sz="quarter" idx="12"/>
          </p:nvPr>
        </p:nvSpPr>
        <p:spPr/>
        <p:txBody>
          <a:bodyPr/>
          <a:lstStyle/>
          <a:p>
            <a:fld id="{6A29E725-4762-403F-A189-98A65781A6E2}" type="slidenum">
              <a:rPr lang="en-US" smtClean="0"/>
              <a:pPr/>
              <a:t>31</a:t>
            </a:fld>
            <a:endParaRPr lang="en-US" dirty="0"/>
          </a:p>
        </p:txBody>
      </p:sp>
    </p:spTree>
    <p:extLst>
      <p:ext uri="{BB962C8B-B14F-4D97-AF65-F5344CB8AC3E}">
        <p14:creationId xmlns:p14="http://schemas.microsoft.com/office/powerpoint/2010/main" val="3930845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59371" y="254767"/>
            <a:ext cx="10749455" cy="1325563"/>
          </a:xfrm>
        </p:spPr>
        <p:txBody>
          <a:bodyPr>
            <a:normAutofit/>
          </a:bodyPr>
          <a:lstStyle/>
          <a:p>
            <a:r>
              <a:rPr lang="en-US" sz="4000" b="1" dirty="0"/>
              <a:t>Leading Examples - Good, Too Tight, Too Loose</a:t>
            </a:r>
          </a:p>
        </p:txBody>
      </p:sp>
      <p:pic>
        <p:nvPicPr>
          <p:cNvPr id="1026" name="Picture 2"/>
          <p:cNvPicPr>
            <a:picLocks noGrp="1" noChangeAspect="1" noChangeArrowheads="1"/>
          </p:cNvPicPr>
          <p:nvPr>
            <p:ph sz="half" idx="1"/>
          </p:nvPr>
        </p:nvPicPr>
        <p:blipFill>
          <a:blip r:embed="rId3" cstate="print"/>
          <a:srcRect l="24899" t="29797" r="36460" b="17465"/>
          <a:stretch>
            <a:fillRect/>
          </a:stretch>
        </p:blipFill>
        <p:spPr bwMode="auto">
          <a:xfrm>
            <a:off x="693684" y="1832152"/>
            <a:ext cx="3862552" cy="39537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Content Placeholder 6"/>
          <p:cNvSpPr>
            <a:spLocks noGrp="1"/>
          </p:cNvSpPr>
          <p:nvPr>
            <p:ph sz="half" idx="2"/>
          </p:nvPr>
        </p:nvSpPr>
        <p:spPr>
          <a:xfrm>
            <a:off x="4808483" y="1797269"/>
            <a:ext cx="6731876" cy="3528356"/>
          </a:xfrm>
        </p:spPr>
        <p:txBody>
          <a:bodyPr/>
          <a:lstStyle/>
          <a:p>
            <a:pPr>
              <a:lnSpc>
                <a:spcPct val="120000"/>
              </a:lnSpc>
              <a:spcBef>
                <a:spcPts val="1200"/>
              </a:spcBef>
              <a:spcAft>
                <a:spcPts val="1200"/>
              </a:spcAft>
              <a:buNone/>
            </a:pPr>
            <a:r>
              <a:rPr lang="en-US" dirty="0"/>
              <a:t>	Here is an example of what good and bad leading looks like from Matthew Butterick’s book, </a:t>
            </a:r>
            <a:r>
              <a:rPr lang="en-US" i="1" dirty="0">
                <a:hlinkClick r:id="rId4"/>
              </a:rPr>
              <a:t>Butterick’s Practical Typography</a:t>
            </a:r>
            <a:r>
              <a:rPr lang="en-US" i="1" dirty="0">
                <a:hlinkClick r:id="rId5" action="ppaction://hlinkfile"/>
              </a:rPr>
              <a:t>.</a:t>
            </a:r>
            <a:endParaRPr lang="en-US" i="1" dirty="0"/>
          </a:p>
          <a:p>
            <a:pPr>
              <a:buNone/>
            </a:pPr>
            <a:endParaRPr lang="en-US" dirty="0"/>
          </a:p>
        </p:txBody>
      </p:sp>
      <p:sp>
        <p:nvSpPr>
          <p:cNvPr id="4" name="Slide Number Placeholder 3"/>
          <p:cNvSpPr>
            <a:spLocks noGrp="1"/>
          </p:cNvSpPr>
          <p:nvPr>
            <p:ph type="sldNum" sz="quarter" idx="12"/>
          </p:nvPr>
        </p:nvSpPr>
        <p:spPr/>
        <p:txBody>
          <a:bodyPr/>
          <a:lstStyle/>
          <a:p>
            <a:fld id="{6A29E725-4762-403F-A189-98A65781A6E2}" type="slidenum">
              <a:rPr lang="en-US" smtClean="0"/>
              <a:pPr/>
              <a:t>32</a:t>
            </a:fld>
            <a:endParaRPr lang="en-US" dirty="0"/>
          </a:p>
        </p:txBody>
      </p:sp>
    </p:spTree>
    <p:extLst>
      <p:ext uri="{BB962C8B-B14F-4D97-AF65-F5344CB8AC3E}">
        <p14:creationId xmlns:p14="http://schemas.microsoft.com/office/powerpoint/2010/main" val="33710156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4589" y="373428"/>
            <a:ext cx="10851145" cy="1143000"/>
          </a:xfrm>
        </p:spPr>
        <p:txBody>
          <a:bodyPr>
            <a:normAutofit/>
          </a:bodyPr>
          <a:lstStyle/>
          <a:p>
            <a:r>
              <a:rPr lang="en-US" b="1" dirty="0"/>
              <a:t>What leading is recommended?</a:t>
            </a:r>
          </a:p>
        </p:txBody>
      </p:sp>
      <p:sp>
        <p:nvSpPr>
          <p:cNvPr id="3" name="Content Placeholder 2"/>
          <p:cNvSpPr>
            <a:spLocks noGrp="1"/>
          </p:cNvSpPr>
          <p:nvPr>
            <p:ph idx="1"/>
          </p:nvPr>
        </p:nvSpPr>
        <p:spPr>
          <a:xfrm>
            <a:off x="3799491" y="2237173"/>
            <a:ext cx="8087710" cy="3596068"/>
          </a:xfrm>
        </p:spPr>
        <p:txBody>
          <a:bodyPr>
            <a:normAutofit fontScale="25000" lnSpcReduction="20000"/>
          </a:bodyPr>
          <a:lstStyle/>
          <a:p>
            <a:pPr>
              <a:lnSpc>
                <a:spcPct val="150000"/>
              </a:lnSpc>
              <a:spcBef>
                <a:spcPts val="600"/>
              </a:spcBef>
              <a:spcAft>
                <a:spcPts val="600"/>
              </a:spcAft>
            </a:pPr>
            <a:r>
              <a:rPr lang="en-US" sz="11200" dirty="0"/>
              <a:t>Single-spaced  text is dense and hard to read. </a:t>
            </a:r>
          </a:p>
          <a:p>
            <a:pPr>
              <a:lnSpc>
                <a:spcPct val="150000"/>
              </a:lnSpc>
              <a:spcBef>
                <a:spcPts val="600"/>
              </a:spcBef>
              <a:spcAft>
                <a:spcPts val="600"/>
              </a:spcAft>
            </a:pPr>
            <a:r>
              <a:rPr lang="en-US" sz="11200" dirty="0"/>
              <a:t>But 1.5 spacing is often looser than optimal.</a:t>
            </a:r>
          </a:p>
          <a:p>
            <a:pPr>
              <a:lnSpc>
                <a:spcPct val="150000"/>
              </a:lnSpc>
              <a:spcBef>
                <a:spcPts val="600"/>
              </a:spcBef>
              <a:spcAft>
                <a:spcPts val="600"/>
              </a:spcAft>
            </a:pPr>
            <a:r>
              <a:rPr lang="en-US" sz="11200" b="1" dirty="0"/>
              <a:t>Stay within this range:  </a:t>
            </a:r>
            <a:r>
              <a:rPr lang="en-US" sz="11200" dirty="0"/>
              <a:t>1.03-1.5</a:t>
            </a:r>
          </a:p>
          <a:p>
            <a:pPr>
              <a:lnSpc>
                <a:spcPct val="150000"/>
              </a:lnSpc>
              <a:spcBef>
                <a:spcPts val="600"/>
              </a:spcBef>
              <a:spcAft>
                <a:spcPts val="600"/>
              </a:spcAft>
            </a:pPr>
            <a:r>
              <a:rPr lang="en-US" sz="11200" b="1" dirty="0"/>
              <a:t>Recommended:  </a:t>
            </a:r>
            <a:r>
              <a:rPr lang="en-US" sz="11200" dirty="0"/>
              <a:t>Use between 2-5 points over font size (for lines with more text) to 1.5 spacing between lines (only for lists).</a:t>
            </a:r>
          </a:p>
          <a:p>
            <a:pPr>
              <a:lnSpc>
                <a:spcPct val="128000"/>
              </a:lnSpc>
              <a:spcBef>
                <a:spcPts val="0"/>
              </a:spcBef>
              <a:buNone/>
            </a:pPr>
            <a:endParaRPr lang="en-US" sz="4400" dirty="0"/>
          </a:p>
          <a:p>
            <a:pPr marL="0" indent="0">
              <a:lnSpc>
                <a:spcPct val="150000"/>
              </a:lnSpc>
              <a:spcBef>
                <a:spcPts val="0"/>
              </a:spcBef>
              <a:buNone/>
            </a:pPr>
            <a:endParaRPr lang="en-US" dirty="0"/>
          </a:p>
        </p:txBody>
      </p:sp>
      <p:pic>
        <p:nvPicPr>
          <p:cNvPr id="5" name="Picture 4">
            <a:extLst>
              <a:ext uri="{FF2B5EF4-FFF2-40B4-BE49-F238E27FC236}">
                <a16:creationId xmlns:a16="http://schemas.microsoft.com/office/drawing/2014/main" id="{E6F3A676-E13F-4A71-974B-C6808AA92CC1}"/>
              </a:ext>
            </a:extLst>
          </p:cNvPr>
          <p:cNvPicPr>
            <a:picLocks noChangeAspect="1"/>
          </p:cNvPicPr>
          <p:nvPr/>
        </p:nvPicPr>
        <p:blipFill>
          <a:blip r:embed="rId3" cstate="print"/>
          <a:stretch>
            <a:fillRect/>
          </a:stretch>
        </p:blipFill>
        <p:spPr>
          <a:xfrm>
            <a:off x="971888" y="1905731"/>
            <a:ext cx="2464995" cy="1926488"/>
          </a:xfrm>
          <a:prstGeom prst="rect">
            <a:avLst/>
          </a:prstGeom>
          <a:solidFill>
            <a:schemeClr val="accent4">
              <a:lumMod val="20000"/>
              <a:lumOff val="80000"/>
            </a:schemeClr>
          </a:solidFill>
          <a:ln>
            <a:solidFill>
              <a:schemeClr val="tx1"/>
            </a:solidFill>
          </a:ln>
        </p:spPr>
      </p:pic>
      <p:pic>
        <p:nvPicPr>
          <p:cNvPr id="7" name="Picture 6">
            <a:extLst>
              <a:ext uri="{FF2B5EF4-FFF2-40B4-BE49-F238E27FC236}">
                <a16:creationId xmlns:a16="http://schemas.microsoft.com/office/drawing/2014/main" id="{8EC1A35E-299C-4F26-A676-AB2D6BE2AF77}"/>
              </a:ext>
            </a:extLst>
          </p:cNvPr>
          <p:cNvPicPr>
            <a:picLocks noChangeAspect="1"/>
          </p:cNvPicPr>
          <p:nvPr/>
        </p:nvPicPr>
        <p:blipFill rotWithShape="1">
          <a:blip r:embed="rId4" cstate="print"/>
          <a:srcRect t="5344" b="6274"/>
          <a:stretch/>
        </p:blipFill>
        <p:spPr>
          <a:xfrm>
            <a:off x="962615" y="4067503"/>
            <a:ext cx="2485230" cy="2446537"/>
          </a:xfrm>
          <a:prstGeom prst="rect">
            <a:avLst/>
          </a:prstGeom>
          <a:solidFill>
            <a:schemeClr val="accent6">
              <a:lumMod val="20000"/>
              <a:lumOff val="80000"/>
            </a:schemeClr>
          </a:solidFill>
          <a:ln>
            <a:solidFill>
              <a:schemeClr val="tx1"/>
            </a:solidFill>
          </a:ln>
        </p:spPr>
      </p:pic>
      <p:sp>
        <p:nvSpPr>
          <p:cNvPr id="4" name="Slide Number Placeholder 3">
            <a:extLst>
              <a:ext uri="{FF2B5EF4-FFF2-40B4-BE49-F238E27FC236}">
                <a16:creationId xmlns:a16="http://schemas.microsoft.com/office/drawing/2014/main" id="{020D2A8B-0BC9-4F26-93EE-67B1F94061A4}"/>
              </a:ext>
            </a:extLst>
          </p:cNvPr>
          <p:cNvSpPr>
            <a:spLocks noGrp="1"/>
          </p:cNvSpPr>
          <p:nvPr>
            <p:ph type="sldNum" sz="quarter" idx="12"/>
          </p:nvPr>
        </p:nvSpPr>
        <p:spPr/>
        <p:txBody>
          <a:bodyPr/>
          <a:lstStyle/>
          <a:p>
            <a:fld id="{6A29E725-4762-403F-A189-98A65781A6E2}" type="slidenum">
              <a:rPr lang="en-US" smtClean="0"/>
              <a:pPr/>
              <a:t>33</a:t>
            </a:fld>
            <a:endParaRPr lang="en-US" dirty="0"/>
          </a:p>
        </p:txBody>
      </p:sp>
    </p:spTree>
    <p:extLst>
      <p:ext uri="{BB962C8B-B14F-4D97-AF65-F5344CB8AC3E}">
        <p14:creationId xmlns:p14="http://schemas.microsoft.com/office/powerpoint/2010/main" val="8132905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841" y="212215"/>
            <a:ext cx="10515600" cy="1325563"/>
          </a:xfrm>
        </p:spPr>
        <p:txBody>
          <a:bodyPr/>
          <a:lstStyle/>
          <a:p>
            <a:r>
              <a:rPr lang="en-US" b="1" dirty="0"/>
              <a:t>How do I calculate the correct leading?</a:t>
            </a:r>
          </a:p>
        </p:txBody>
      </p:sp>
      <p:sp>
        <p:nvSpPr>
          <p:cNvPr id="3" name="Content Placeholder 2"/>
          <p:cNvSpPr>
            <a:spLocks noGrp="1"/>
          </p:cNvSpPr>
          <p:nvPr>
            <p:ph idx="1"/>
          </p:nvPr>
        </p:nvSpPr>
        <p:spPr>
          <a:xfrm>
            <a:off x="727840" y="1537778"/>
            <a:ext cx="10014141" cy="5362379"/>
          </a:xfrm>
        </p:spPr>
        <p:txBody>
          <a:bodyPr>
            <a:normAutofit fontScale="40000" lnSpcReduction="20000"/>
          </a:bodyPr>
          <a:lstStyle/>
          <a:p>
            <a:pPr marL="0" indent="0">
              <a:lnSpc>
                <a:spcPct val="130000"/>
              </a:lnSpc>
              <a:spcBef>
                <a:spcPts val="900"/>
              </a:spcBef>
              <a:spcAft>
                <a:spcPts val="900"/>
              </a:spcAft>
              <a:buNone/>
            </a:pPr>
            <a:r>
              <a:rPr lang="en-US" sz="7000" dirty="0"/>
              <a:t>The following is a calculation on how to set the space between the lines to be 2-5 points over font size. </a:t>
            </a:r>
            <a:endParaRPr lang="en-US" sz="7000" b="1" dirty="0"/>
          </a:p>
          <a:p>
            <a:pPr marL="342900" indent="-342900">
              <a:lnSpc>
                <a:spcPct val="130000"/>
              </a:lnSpc>
              <a:spcBef>
                <a:spcPts val="900"/>
              </a:spcBef>
              <a:spcAft>
                <a:spcPts val="900"/>
              </a:spcAft>
              <a:buNone/>
            </a:pPr>
            <a:r>
              <a:rPr lang="en-US" sz="7000" b="1" dirty="0"/>
              <a:t>For example, for font size is 26:</a:t>
            </a:r>
          </a:p>
          <a:p>
            <a:pPr marL="342900" indent="-342900">
              <a:lnSpc>
                <a:spcPct val="130000"/>
              </a:lnSpc>
              <a:spcBef>
                <a:spcPts val="900"/>
              </a:spcBef>
              <a:spcAft>
                <a:spcPts val="900"/>
              </a:spcAft>
            </a:pPr>
            <a:r>
              <a:rPr lang="en-US" sz="7000" dirty="0"/>
              <a:t>2 points over font size is 28 (minimum)</a:t>
            </a:r>
          </a:p>
          <a:p>
            <a:pPr marL="342900" indent="-342900">
              <a:lnSpc>
                <a:spcPct val="130000"/>
              </a:lnSpc>
              <a:spcBef>
                <a:spcPts val="900"/>
              </a:spcBef>
              <a:spcAft>
                <a:spcPts val="900"/>
              </a:spcAft>
            </a:pPr>
            <a:r>
              <a:rPr lang="en-US" sz="7000" dirty="0"/>
              <a:t>5 points over font size is 31  (maximum)</a:t>
            </a:r>
            <a:endParaRPr lang="en-US" sz="7000" b="1" dirty="0"/>
          </a:p>
          <a:p>
            <a:pPr>
              <a:lnSpc>
                <a:spcPct val="130000"/>
              </a:lnSpc>
              <a:spcBef>
                <a:spcPts val="900"/>
              </a:spcBef>
              <a:spcAft>
                <a:spcPts val="900"/>
              </a:spcAft>
              <a:buNone/>
            </a:pPr>
            <a:r>
              <a:rPr lang="en-US" sz="7000" b="1" dirty="0"/>
              <a:t>Leading Range for 24 font size:</a:t>
            </a:r>
          </a:p>
          <a:p>
            <a:pPr>
              <a:lnSpc>
                <a:spcPct val="130000"/>
              </a:lnSpc>
              <a:spcBef>
                <a:spcPts val="900"/>
              </a:spcBef>
              <a:spcAft>
                <a:spcPts val="900"/>
              </a:spcAft>
            </a:pPr>
            <a:r>
              <a:rPr lang="en-US" sz="7000" b="1" dirty="0"/>
              <a:t>Minimum:  </a:t>
            </a:r>
            <a:r>
              <a:rPr lang="en-US" sz="7000" dirty="0"/>
              <a:t>2 points over 26:  1.08  (28/26 = 1.08)  </a:t>
            </a:r>
          </a:p>
          <a:p>
            <a:pPr>
              <a:lnSpc>
                <a:spcPct val="130000"/>
              </a:lnSpc>
              <a:spcBef>
                <a:spcPts val="900"/>
              </a:spcBef>
              <a:spcAft>
                <a:spcPts val="900"/>
              </a:spcAft>
            </a:pPr>
            <a:r>
              <a:rPr lang="en-US" sz="7000" b="1" dirty="0"/>
              <a:t>Maximum:  </a:t>
            </a:r>
            <a:r>
              <a:rPr lang="en-US" sz="7000" dirty="0"/>
              <a:t>5 points over 26:  1.20  (31/26 = 1.2)</a:t>
            </a:r>
          </a:p>
          <a:p>
            <a:pPr>
              <a:lnSpc>
                <a:spcPct val="130000"/>
              </a:lnSpc>
              <a:spcBef>
                <a:spcPts val="0"/>
              </a:spcBef>
            </a:pPr>
            <a:endParaRPr lang="en-US" sz="5500" dirty="0"/>
          </a:p>
          <a:p>
            <a:pPr marL="0" indent="0">
              <a:lnSpc>
                <a:spcPct val="130000"/>
              </a:lnSpc>
              <a:spcBef>
                <a:spcPts val="0"/>
              </a:spcBef>
              <a:buNone/>
            </a:pPr>
            <a:endParaRPr lang="en-US" sz="5500" dirty="0"/>
          </a:p>
          <a:p>
            <a:endParaRPr lang="en-US" dirty="0"/>
          </a:p>
        </p:txBody>
      </p:sp>
      <p:sp>
        <p:nvSpPr>
          <p:cNvPr id="4" name="Slide Number Placeholder 3"/>
          <p:cNvSpPr>
            <a:spLocks noGrp="1"/>
          </p:cNvSpPr>
          <p:nvPr>
            <p:ph type="sldNum" sz="quarter" idx="12"/>
          </p:nvPr>
        </p:nvSpPr>
        <p:spPr/>
        <p:txBody>
          <a:bodyPr/>
          <a:lstStyle/>
          <a:p>
            <a:fld id="{6A29E725-4762-403F-A189-98A65781A6E2}" type="slidenum">
              <a:rPr lang="en-US" smtClean="0"/>
              <a:pPr/>
              <a:t>34</a:t>
            </a:fld>
            <a:endParaRPr lang="en-US" dirty="0"/>
          </a:p>
        </p:txBody>
      </p:sp>
    </p:spTree>
    <p:extLst>
      <p:ext uri="{BB962C8B-B14F-4D97-AF65-F5344CB8AC3E}">
        <p14:creationId xmlns:p14="http://schemas.microsoft.com/office/powerpoint/2010/main" val="41322761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F28F5-F026-4DD2-8A5F-5DC229E50CD3}"/>
              </a:ext>
            </a:extLst>
          </p:cNvPr>
          <p:cNvSpPr>
            <a:spLocks noGrp="1"/>
          </p:cNvSpPr>
          <p:nvPr>
            <p:ph type="title"/>
          </p:nvPr>
        </p:nvSpPr>
        <p:spPr>
          <a:xfrm>
            <a:off x="492967" y="174902"/>
            <a:ext cx="10515600" cy="1325563"/>
          </a:xfrm>
        </p:spPr>
        <p:txBody>
          <a:bodyPr>
            <a:normAutofit/>
          </a:bodyPr>
          <a:lstStyle/>
          <a:p>
            <a:r>
              <a:rPr lang="en-US" sz="4400" dirty="0"/>
              <a:t>How to set appropriate leading?</a:t>
            </a:r>
          </a:p>
        </p:txBody>
      </p:sp>
      <p:sp>
        <p:nvSpPr>
          <p:cNvPr id="3" name="Content Placeholder 2">
            <a:extLst>
              <a:ext uri="{FF2B5EF4-FFF2-40B4-BE49-F238E27FC236}">
                <a16:creationId xmlns:a16="http://schemas.microsoft.com/office/drawing/2014/main" id="{489A0014-CFBF-4DAE-9073-04FE3EAAB298}"/>
              </a:ext>
            </a:extLst>
          </p:cNvPr>
          <p:cNvSpPr>
            <a:spLocks noGrp="1"/>
          </p:cNvSpPr>
          <p:nvPr>
            <p:ph idx="1"/>
          </p:nvPr>
        </p:nvSpPr>
        <p:spPr>
          <a:xfrm>
            <a:off x="5557421" y="1611394"/>
            <a:ext cx="6400800" cy="4948037"/>
          </a:xfrm>
        </p:spPr>
        <p:txBody>
          <a:bodyPr>
            <a:normAutofit/>
          </a:bodyPr>
          <a:lstStyle/>
          <a:p>
            <a:pPr marL="0" indent="0">
              <a:lnSpc>
                <a:spcPct val="120000"/>
              </a:lnSpc>
              <a:spcBef>
                <a:spcPts val="600"/>
              </a:spcBef>
              <a:spcAft>
                <a:spcPts val="600"/>
              </a:spcAft>
              <a:buNone/>
            </a:pPr>
            <a:r>
              <a:rPr lang="en-US" b="1" dirty="0"/>
              <a:t>Steps to set appropriate leading:</a:t>
            </a:r>
          </a:p>
          <a:p>
            <a:pPr marL="514350" indent="-514350">
              <a:lnSpc>
                <a:spcPct val="120000"/>
              </a:lnSpc>
              <a:spcBef>
                <a:spcPts val="600"/>
              </a:spcBef>
              <a:spcAft>
                <a:spcPts val="600"/>
              </a:spcAft>
              <a:buAutoNum type="arabicPeriod"/>
            </a:pPr>
            <a:r>
              <a:rPr lang="en-US" dirty="0"/>
              <a:t>Highlight text on page</a:t>
            </a:r>
          </a:p>
          <a:p>
            <a:pPr marL="514350" indent="-514350">
              <a:lnSpc>
                <a:spcPct val="120000"/>
              </a:lnSpc>
              <a:spcBef>
                <a:spcPts val="600"/>
              </a:spcBef>
              <a:spcAft>
                <a:spcPts val="600"/>
              </a:spcAft>
              <a:buAutoNum type="arabicPeriod"/>
            </a:pPr>
            <a:r>
              <a:rPr lang="en-US" dirty="0"/>
              <a:t>Right mouse click</a:t>
            </a:r>
          </a:p>
          <a:p>
            <a:pPr marL="514350" indent="-514350">
              <a:lnSpc>
                <a:spcPct val="120000"/>
              </a:lnSpc>
              <a:spcBef>
                <a:spcPts val="600"/>
              </a:spcBef>
              <a:spcAft>
                <a:spcPts val="600"/>
              </a:spcAft>
              <a:buAutoNum type="arabicPeriod"/>
            </a:pPr>
            <a:r>
              <a:rPr lang="en-US" dirty="0"/>
              <a:t>Select </a:t>
            </a:r>
            <a:r>
              <a:rPr lang="en-US" b="1" dirty="0"/>
              <a:t>Paragraph</a:t>
            </a:r>
          </a:p>
          <a:p>
            <a:pPr marL="514350" indent="-514350">
              <a:lnSpc>
                <a:spcPct val="120000"/>
              </a:lnSpc>
              <a:spcBef>
                <a:spcPts val="600"/>
              </a:spcBef>
              <a:spcAft>
                <a:spcPts val="600"/>
              </a:spcAft>
              <a:buAutoNum type="arabicPeriod"/>
            </a:pPr>
            <a:r>
              <a:rPr lang="en-US" dirty="0"/>
              <a:t>From the Line Spacing dropdown box, choose </a:t>
            </a:r>
            <a:r>
              <a:rPr lang="en-US" b="1" dirty="0"/>
              <a:t>Multiple</a:t>
            </a:r>
          </a:p>
          <a:p>
            <a:pPr marL="514350" indent="-514350">
              <a:lnSpc>
                <a:spcPct val="120000"/>
              </a:lnSpc>
              <a:spcBef>
                <a:spcPts val="600"/>
              </a:spcBef>
              <a:spcAft>
                <a:spcPts val="600"/>
              </a:spcAft>
              <a:buAutoNum type="arabicPeriod"/>
            </a:pPr>
            <a:r>
              <a:rPr lang="en-US" dirty="0"/>
              <a:t>Enter your calculated leading value (stay between 1.03-1.5). </a:t>
            </a:r>
          </a:p>
          <a:p>
            <a:pPr marL="514350" indent="-514350">
              <a:buAutoNum type="arabicPeriod"/>
            </a:pPr>
            <a:endParaRPr lang="en-US" dirty="0"/>
          </a:p>
        </p:txBody>
      </p:sp>
      <p:pic>
        <p:nvPicPr>
          <p:cNvPr id="6" name="Picture 5">
            <a:extLst>
              <a:ext uri="{FF2B5EF4-FFF2-40B4-BE49-F238E27FC236}">
                <a16:creationId xmlns:a16="http://schemas.microsoft.com/office/drawing/2014/main" id="{4CE6EB60-98D9-41E0-8DBA-70D7A0BD12EF}"/>
              </a:ext>
            </a:extLst>
          </p:cNvPr>
          <p:cNvPicPr>
            <a:picLocks noChangeAspect="1"/>
          </p:cNvPicPr>
          <p:nvPr/>
        </p:nvPicPr>
        <p:blipFill rotWithShape="1">
          <a:blip r:embed="rId3"/>
          <a:srcRect l="22653" t="33107" r="62500" b="38374"/>
          <a:stretch/>
        </p:blipFill>
        <p:spPr>
          <a:xfrm>
            <a:off x="750704" y="1575552"/>
            <a:ext cx="3871433" cy="25098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460E95BA-79DD-4CB8-82DD-454B069FE850}"/>
              </a:ext>
            </a:extLst>
          </p:cNvPr>
          <p:cNvPicPr>
            <a:picLocks noChangeAspect="1"/>
          </p:cNvPicPr>
          <p:nvPr/>
        </p:nvPicPr>
        <p:blipFill rotWithShape="1">
          <a:blip r:embed="rId4"/>
          <a:srcRect l="22485" t="34047" r="62500" b="37109"/>
          <a:stretch/>
        </p:blipFill>
        <p:spPr>
          <a:xfrm>
            <a:off x="750703" y="4173238"/>
            <a:ext cx="3871434" cy="25098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614803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326" y="247168"/>
            <a:ext cx="10515600" cy="1325563"/>
          </a:xfrm>
        </p:spPr>
        <p:txBody>
          <a:bodyPr/>
          <a:lstStyle/>
          <a:p>
            <a:r>
              <a:rPr lang="en-US" b="1" dirty="0"/>
              <a:t>What factors affect leading?</a:t>
            </a:r>
          </a:p>
        </p:txBody>
      </p:sp>
      <p:sp>
        <p:nvSpPr>
          <p:cNvPr id="3" name="Content Placeholder 2"/>
          <p:cNvSpPr>
            <a:spLocks noGrp="1"/>
          </p:cNvSpPr>
          <p:nvPr>
            <p:ph idx="1"/>
          </p:nvPr>
        </p:nvSpPr>
        <p:spPr>
          <a:xfrm>
            <a:off x="4199138" y="1713390"/>
            <a:ext cx="7617042" cy="5115910"/>
          </a:xfrm>
        </p:spPr>
        <p:txBody>
          <a:bodyPr>
            <a:normAutofit fontScale="85000" lnSpcReduction="20000"/>
          </a:bodyPr>
          <a:lstStyle/>
          <a:p>
            <a:pPr>
              <a:lnSpc>
                <a:spcPct val="123000"/>
              </a:lnSpc>
              <a:spcBef>
                <a:spcPts val="600"/>
              </a:spcBef>
              <a:spcAft>
                <a:spcPts val="600"/>
              </a:spcAft>
            </a:pPr>
            <a:r>
              <a:rPr lang="en-US" sz="3000" dirty="0"/>
              <a:t>Many factors affect leading: font style, size, weight, case, measure, word spacing, etc. </a:t>
            </a:r>
          </a:p>
          <a:p>
            <a:pPr>
              <a:lnSpc>
                <a:spcPct val="123000"/>
              </a:lnSpc>
              <a:spcBef>
                <a:spcPts val="600"/>
              </a:spcBef>
              <a:spcAft>
                <a:spcPts val="600"/>
              </a:spcAft>
            </a:pPr>
            <a:r>
              <a:rPr lang="en-US" sz="3000" dirty="0"/>
              <a:t>The longer the measure (line length), the more leading is needed. </a:t>
            </a:r>
          </a:p>
          <a:p>
            <a:pPr>
              <a:lnSpc>
                <a:spcPct val="123000"/>
              </a:lnSpc>
              <a:spcBef>
                <a:spcPts val="600"/>
              </a:spcBef>
              <a:spcAft>
                <a:spcPts val="600"/>
              </a:spcAft>
            </a:pPr>
            <a:r>
              <a:rPr lang="en-US" sz="3000" dirty="0"/>
              <a:t>The larger the font size, the less leading is required. </a:t>
            </a:r>
          </a:p>
          <a:p>
            <a:pPr>
              <a:lnSpc>
                <a:spcPct val="123000"/>
              </a:lnSpc>
              <a:spcBef>
                <a:spcPts val="600"/>
              </a:spcBef>
              <a:spcAft>
                <a:spcPts val="600"/>
              </a:spcAft>
            </a:pPr>
            <a:r>
              <a:rPr lang="en-US" sz="3000" dirty="0"/>
              <a:t>Since there are so many factors that can affect leading, use your best judgment based on these guidelines.</a:t>
            </a:r>
          </a:p>
          <a:p>
            <a:pPr>
              <a:lnSpc>
                <a:spcPct val="123000"/>
              </a:lnSpc>
              <a:spcBef>
                <a:spcPts val="600"/>
              </a:spcBef>
              <a:spcAft>
                <a:spcPts val="600"/>
              </a:spcAft>
            </a:pPr>
            <a:r>
              <a:rPr lang="en-US" sz="3000" b="1" dirty="0"/>
              <a:t>Stay within range:  1.03-1.5 (Line Spacing menu set to Multiple).</a:t>
            </a:r>
          </a:p>
          <a:p>
            <a:endParaRPr lang="en-US" dirty="0"/>
          </a:p>
        </p:txBody>
      </p:sp>
      <p:sp>
        <p:nvSpPr>
          <p:cNvPr id="4" name="Slide Number Placeholder 3"/>
          <p:cNvSpPr>
            <a:spLocks noGrp="1"/>
          </p:cNvSpPr>
          <p:nvPr>
            <p:ph type="sldNum" sz="quarter" idx="12"/>
          </p:nvPr>
        </p:nvSpPr>
        <p:spPr/>
        <p:txBody>
          <a:bodyPr/>
          <a:lstStyle/>
          <a:p>
            <a:fld id="{6A29E725-4762-403F-A189-98A65781A6E2}" type="slidenum">
              <a:rPr lang="en-US" smtClean="0"/>
              <a:pPr/>
              <a:t>36</a:t>
            </a:fld>
            <a:endParaRPr lang="en-US" dirty="0"/>
          </a:p>
        </p:txBody>
      </p:sp>
      <p:pic>
        <p:nvPicPr>
          <p:cNvPr id="7" name="Picture 6">
            <a:extLst>
              <a:ext uri="{FF2B5EF4-FFF2-40B4-BE49-F238E27FC236}">
                <a16:creationId xmlns:a16="http://schemas.microsoft.com/office/drawing/2014/main" id="{9C4920BF-673C-4E5B-BCEA-473F5FB5D827}"/>
              </a:ext>
            </a:extLst>
          </p:cNvPr>
          <p:cNvPicPr>
            <a:picLocks noChangeAspect="1"/>
          </p:cNvPicPr>
          <p:nvPr/>
        </p:nvPicPr>
        <p:blipFill rotWithShape="1">
          <a:blip r:embed="rId2"/>
          <a:srcRect l="15291" t="31292" r="70077" b="12729"/>
          <a:stretch/>
        </p:blipFill>
        <p:spPr>
          <a:xfrm>
            <a:off x="293205" y="1819923"/>
            <a:ext cx="3561563" cy="4598583"/>
          </a:xfrm>
          <a:prstGeom prst="rect">
            <a:avLst/>
          </a:prstGeom>
        </p:spPr>
      </p:pic>
    </p:spTree>
    <p:extLst>
      <p:ext uri="{BB962C8B-B14F-4D97-AF65-F5344CB8AC3E}">
        <p14:creationId xmlns:p14="http://schemas.microsoft.com/office/powerpoint/2010/main" val="2106302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Paragraph Spacing</a:t>
            </a:r>
          </a:p>
        </p:txBody>
      </p:sp>
      <p:sp>
        <p:nvSpPr>
          <p:cNvPr id="3" name="Content Placeholder 2"/>
          <p:cNvSpPr>
            <a:spLocks noGrp="1"/>
          </p:cNvSpPr>
          <p:nvPr>
            <p:ph idx="1"/>
          </p:nvPr>
        </p:nvSpPr>
        <p:spPr>
          <a:xfrm>
            <a:off x="3053918" y="2097731"/>
            <a:ext cx="8749556" cy="4064384"/>
          </a:xfrm>
        </p:spPr>
        <p:txBody>
          <a:bodyPr>
            <a:normAutofit lnSpcReduction="10000"/>
          </a:bodyPr>
          <a:lstStyle/>
          <a:p>
            <a:pPr>
              <a:lnSpc>
                <a:spcPct val="110000"/>
              </a:lnSpc>
              <a:spcAft>
                <a:spcPts val="1200"/>
              </a:spcAft>
            </a:pPr>
            <a:r>
              <a:rPr lang="en-US" sz="2700" dirty="0"/>
              <a:t>The spacing between paragraphs should be larger than the spacing between lines.</a:t>
            </a:r>
          </a:p>
          <a:p>
            <a:pPr>
              <a:lnSpc>
                <a:spcPct val="110000"/>
              </a:lnSpc>
              <a:spcAft>
                <a:spcPts val="1200"/>
              </a:spcAft>
            </a:pPr>
            <a:r>
              <a:rPr lang="en-US" sz="2700" dirty="0"/>
              <a:t>Space between paragraphs signals the start of a new paragraph, or new idea.  </a:t>
            </a:r>
          </a:p>
          <a:p>
            <a:pPr>
              <a:lnSpc>
                <a:spcPct val="110000"/>
              </a:lnSpc>
              <a:spcAft>
                <a:spcPts val="1200"/>
              </a:spcAft>
            </a:pPr>
            <a:r>
              <a:rPr lang="en-US" sz="2700" dirty="0"/>
              <a:t>You want the space to be large enough to be noticed.</a:t>
            </a:r>
          </a:p>
          <a:p>
            <a:pPr>
              <a:lnSpc>
                <a:spcPct val="110000"/>
              </a:lnSpc>
              <a:spcAft>
                <a:spcPts val="1200"/>
              </a:spcAft>
            </a:pPr>
            <a:r>
              <a:rPr lang="en-US" sz="2700" dirty="0"/>
              <a:t>The larger the font size, the more space you’ll  need between paragraphs to make a visible difference.</a:t>
            </a:r>
          </a:p>
          <a:p>
            <a:pPr>
              <a:buNone/>
            </a:pPr>
            <a:endParaRPr lang="en-US" dirty="0"/>
          </a:p>
        </p:txBody>
      </p:sp>
      <p:sp>
        <p:nvSpPr>
          <p:cNvPr id="4" name="Date Placeholder 3"/>
          <p:cNvSpPr>
            <a:spLocks noGrp="1"/>
          </p:cNvSpPr>
          <p:nvPr>
            <p:ph type="dt" sz="half" idx="10"/>
          </p:nvPr>
        </p:nvSpPr>
        <p:spPr/>
        <p:txBody>
          <a:bodyPr/>
          <a:lstStyle/>
          <a:p>
            <a:fld id="{7D70DC79-808E-4434-B13C-F6533A6776A4}" type="datetime1">
              <a:rPr lang="en-US" smtClean="0"/>
              <a:pPr/>
              <a:t>12/28/2018</a:t>
            </a:fld>
            <a:endParaRPr lang="en-US" dirty="0"/>
          </a:p>
        </p:txBody>
      </p:sp>
      <p:sp>
        <p:nvSpPr>
          <p:cNvPr id="5" name="Slide Number Placeholder 4"/>
          <p:cNvSpPr>
            <a:spLocks noGrp="1"/>
          </p:cNvSpPr>
          <p:nvPr>
            <p:ph type="sldNum" sz="quarter" idx="12"/>
          </p:nvPr>
        </p:nvSpPr>
        <p:spPr/>
        <p:txBody>
          <a:bodyPr/>
          <a:lstStyle/>
          <a:p>
            <a:fld id="{6A29E725-4762-403F-A189-98A65781A6E2}" type="slidenum">
              <a:rPr lang="en-US" smtClean="0"/>
              <a:pPr/>
              <a:t>37</a:t>
            </a:fld>
            <a:endParaRPr lang="en-US" dirty="0"/>
          </a:p>
        </p:txBody>
      </p:sp>
      <p:pic>
        <p:nvPicPr>
          <p:cNvPr id="7" name="Picture 6">
            <a:extLst>
              <a:ext uri="{FF2B5EF4-FFF2-40B4-BE49-F238E27FC236}">
                <a16:creationId xmlns:a16="http://schemas.microsoft.com/office/drawing/2014/main" id="{5E32CD48-7611-4FBE-BB15-6691DEB56703}"/>
              </a:ext>
            </a:extLst>
          </p:cNvPr>
          <p:cNvPicPr>
            <a:picLocks noChangeAspect="1"/>
          </p:cNvPicPr>
          <p:nvPr/>
        </p:nvPicPr>
        <p:blipFill rotWithShape="1">
          <a:blip r:embed="rId2"/>
          <a:srcRect l="1698" t="3384" r="61711" b="19329"/>
          <a:stretch/>
        </p:blipFill>
        <p:spPr>
          <a:xfrm>
            <a:off x="326382" y="2305786"/>
            <a:ext cx="2407940" cy="32274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Rounded Corners 7">
            <a:extLst>
              <a:ext uri="{FF2B5EF4-FFF2-40B4-BE49-F238E27FC236}">
                <a16:creationId xmlns:a16="http://schemas.microsoft.com/office/drawing/2014/main" id="{553FDFE2-D6B8-41B4-9BDE-A233BB425457}"/>
              </a:ext>
            </a:extLst>
          </p:cNvPr>
          <p:cNvSpPr/>
          <p:nvPr/>
        </p:nvSpPr>
        <p:spPr>
          <a:xfrm>
            <a:off x="541538" y="4576258"/>
            <a:ext cx="2192784" cy="83024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10612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9463DB-B4F2-43FA-8F36-2A34694DD6C2}"/>
              </a:ext>
            </a:extLst>
          </p:cNvPr>
          <p:cNvPicPr>
            <a:picLocks noChangeAspect="1"/>
          </p:cNvPicPr>
          <p:nvPr/>
        </p:nvPicPr>
        <p:blipFill rotWithShape="1">
          <a:blip r:embed="rId2"/>
          <a:srcRect l="22427" t="33560" r="62347" b="38406"/>
          <a:stretch/>
        </p:blipFill>
        <p:spPr>
          <a:xfrm>
            <a:off x="593834" y="3639866"/>
            <a:ext cx="4505791" cy="2799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480337" y="142863"/>
            <a:ext cx="10515600" cy="1325563"/>
          </a:xfrm>
        </p:spPr>
        <p:txBody>
          <a:bodyPr/>
          <a:lstStyle/>
          <a:p>
            <a:r>
              <a:rPr lang="en-US" b="1" dirty="0"/>
              <a:t>How do I set paragraph spacing?</a:t>
            </a:r>
          </a:p>
        </p:txBody>
      </p:sp>
      <p:sp>
        <p:nvSpPr>
          <p:cNvPr id="3" name="Content Placeholder 2"/>
          <p:cNvSpPr>
            <a:spLocks noGrp="1"/>
          </p:cNvSpPr>
          <p:nvPr>
            <p:ph idx="1"/>
          </p:nvPr>
        </p:nvSpPr>
        <p:spPr>
          <a:xfrm>
            <a:off x="5423339" y="1611861"/>
            <a:ext cx="6211614" cy="5179555"/>
          </a:xfrm>
        </p:spPr>
        <p:txBody>
          <a:bodyPr>
            <a:normAutofit fontScale="92500" lnSpcReduction="20000"/>
          </a:bodyPr>
          <a:lstStyle/>
          <a:p>
            <a:pPr marL="514350" indent="-514350">
              <a:lnSpc>
                <a:spcPct val="130000"/>
              </a:lnSpc>
              <a:spcBef>
                <a:spcPts val="600"/>
              </a:spcBef>
              <a:spcAft>
                <a:spcPts val="600"/>
              </a:spcAft>
              <a:buFont typeface="+mj-lt"/>
              <a:buAutoNum type="arabicPeriod"/>
            </a:pPr>
            <a:r>
              <a:rPr lang="en-US" dirty="0"/>
              <a:t>Highlight the text on the slide</a:t>
            </a:r>
          </a:p>
          <a:p>
            <a:pPr marL="514350" indent="-514350">
              <a:lnSpc>
                <a:spcPct val="130000"/>
              </a:lnSpc>
              <a:spcBef>
                <a:spcPts val="600"/>
              </a:spcBef>
              <a:spcAft>
                <a:spcPts val="600"/>
              </a:spcAft>
              <a:buFont typeface="+mj-lt"/>
              <a:buAutoNum type="arabicPeriod"/>
            </a:pPr>
            <a:r>
              <a:rPr lang="en-US" dirty="0"/>
              <a:t>Select the </a:t>
            </a:r>
            <a:r>
              <a:rPr lang="en-US" b="1" dirty="0"/>
              <a:t>Paragraph Dialogue Box</a:t>
            </a:r>
          </a:p>
          <a:p>
            <a:pPr marL="514350" indent="-514350">
              <a:lnSpc>
                <a:spcPct val="130000"/>
              </a:lnSpc>
              <a:spcBef>
                <a:spcPts val="600"/>
              </a:spcBef>
              <a:spcAft>
                <a:spcPts val="600"/>
              </a:spcAft>
              <a:buFont typeface="+mj-lt"/>
              <a:buAutoNum type="arabicPeriod"/>
            </a:pPr>
            <a:r>
              <a:rPr lang="en-US" dirty="0"/>
              <a:t>Select a number that will make the difference between paragraphs easy to detect.</a:t>
            </a:r>
          </a:p>
          <a:p>
            <a:pPr marL="0" indent="0">
              <a:lnSpc>
                <a:spcPct val="130000"/>
              </a:lnSpc>
              <a:spcBef>
                <a:spcPts val="600"/>
              </a:spcBef>
              <a:spcAft>
                <a:spcPts val="600"/>
              </a:spcAft>
              <a:buNone/>
            </a:pPr>
            <a:r>
              <a:rPr lang="en-US" b="1" dirty="0"/>
              <a:t>For example:</a:t>
            </a:r>
          </a:p>
          <a:p>
            <a:pPr marL="0" indent="0">
              <a:lnSpc>
                <a:spcPct val="130000"/>
              </a:lnSpc>
              <a:spcBef>
                <a:spcPts val="600"/>
              </a:spcBef>
              <a:spcAft>
                <a:spcPts val="600"/>
              </a:spcAft>
              <a:buNone/>
            </a:pPr>
            <a:r>
              <a:rPr lang="en-US" dirty="0"/>
              <a:t>Select 6 in the </a:t>
            </a:r>
            <a:r>
              <a:rPr lang="en-US" b="1" dirty="0"/>
              <a:t>After</a:t>
            </a:r>
            <a:r>
              <a:rPr lang="en-US" dirty="0"/>
              <a:t> box.  If that’s not enough, you can add some to the </a:t>
            </a:r>
            <a:r>
              <a:rPr lang="en-US" b="1" dirty="0"/>
              <a:t>Before</a:t>
            </a:r>
            <a:r>
              <a:rPr lang="en-US" dirty="0"/>
              <a:t> box as well.  You want the space to be wide enough to be noticed.</a:t>
            </a:r>
          </a:p>
          <a:p>
            <a:pPr marL="0" indent="0">
              <a:lnSpc>
                <a:spcPct val="110000"/>
              </a:lnSpc>
              <a:spcAft>
                <a:spcPts val="1200"/>
              </a:spcAft>
              <a:buNone/>
            </a:pPr>
            <a:endParaRPr lang="en-US" dirty="0"/>
          </a:p>
        </p:txBody>
      </p:sp>
      <p:sp>
        <p:nvSpPr>
          <p:cNvPr id="5" name="Slide Number Placeholder 4"/>
          <p:cNvSpPr>
            <a:spLocks noGrp="1"/>
          </p:cNvSpPr>
          <p:nvPr>
            <p:ph type="sldNum" sz="quarter" idx="12"/>
          </p:nvPr>
        </p:nvSpPr>
        <p:spPr/>
        <p:txBody>
          <a:bodyPr/>
          <a:lstStyle/>
          <a:p>
            <a:fld id="{6A29E725-4762-403F-A189-98A65781A6E2}" type="slidenum">
              <a:rPr lang="en-US" smtClean="0"/>
              <a:pPr/>
              <a:t>38</a:t>
            </a:fld>
            <a:endParaRPr lang="en-US" dirty="0"/>
          </a:p>
        </p:txBody>
      </p:sp>
      <p:pic>
        <p:nvPicPr>
          <p:cNvPr id="3075" name="Picture 3"/>
          <p:cNvPicPr>
            <a:picLocks noChangeAspect="1" noChangeArrowheads="1"/>
          </p:cNvPicPr>
          <p:nvPr/>
        </p:nvPicPr>
        <p:blipFill>
          <a:blip r:embed="rId3" cstate="print"/>
          <a:srcRect l="41972" t="7543" r="38631" b="81949"/>
          <a:stretch>
            <a:fillRect/>
          </a:stretch>
        </p:blipFill>
        <p:spPr bwMode="auto">
          <a:xfrm>
            <a:off x="593834" y="1920730"/>
            <a:ext cx="3090042" cy="12555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ounded Rectangle 7"/>
          <p:cNvSpPr/>
          <p:nvPr/>
        </p:nvSpPr>
        <p:spPr>
          <a:xfrm>
            <a:off x="3213717" y="2796466"/>
            <a:ext cx="470159" cy="406639"/>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44753" y="5220068"/>
            <a:ext cx="1607829" cy="798991"/>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73251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852" y="475484"/>
            <a:ext cx="10515600" cy="1325563"/>
          </a:xfrm>
        </p:spPr>
        <p:txBody>
          <a:bodyPr>
            <a:normAutofit/>
          </a:bodyPr>
          <a:lstStyle/>
          <a:p>
            <a:r>
              <a:rPr lang="en-US" sz="4800" b="1" dirty="0"/>
              <a:t>Columns</a:t>
            </a:r>
          </a:p>
        </p:txBody>
      </p:sp>
      <p:sp>
        <p:nvSpPr>
          <p:cNvPr id="4" name="Content Placeholder 3"/>
          <p:cNvSpPr>
            <a:spLocks noGrp="1"/>
          </p:cNvSpPr>
          <p:nvPr>
            <p:ph sz="half" idx="2"/>
          </p:nvPr>
        </p:nvSpPr>
        <p:spPr>
          <a:xfrm>
            <a:off x="974443" y="2522036"/>
            <a:ext cx="4795735" cy="3951288"/>
          </a:xfrm>
        </p:spPr>
        <p:txBody>
          <a:bodyPr>
            <a:normAutofit/>
          </a:bodyPr>
          <a:lstStyle/>
          <a:p>
            <a:pPr marL="0" indent="0">
              <a:lnSpc>
                <a:spcPct val="110000"/>
              </a:lnSpc>
              <a:spcBef>
                <a:spcPts val="0"/>
              </a:spcBef>
              <a:buFont typeface="Wingdings" pitchFamily="2" charset="2"/>
              <a:buChar char="q"/>
            </a:pPr>
            <a:r>
              <a:rPr lang="en-US" dirty="0"/>
              <a:t>  Separate long lists of text into columns to make them easier to read.</a:t>
            </a:r>
          </a:p>
        </p:txBody>
      </p:sp>
      <p:sp>
        <p:nvSpPr>
          <p:cNvPr id="6" name="Content Placeholder 5"/>
          <p:cNvSpPr>
            <a:spLocks noGrp="1"/>
          </p:cNvSpPr>
          <p:nvPr>
            <p:ph sz="quarter" idx="4"/>
          </p:nvPr>
        </p:nvSpPr>
        <p:spPr>
          <a:xfrm>
            <a:off x="5960763" y="2490505"/>
            <a:ext cx="5358878" cy="3951288"/>
          </a:xfrm>
        </p:spPr>
        <p:txBody>
          <a:bodyPr/>
          <a:lstStyle/>
          <a:p>
            <a:pPr marL="0" indent="0">
              <a:lnSpc>
                <a:spcPct val="110000"/>
              </a:lnSpc>
              <a:spcBef>
                <a:spcPts val="0"/>
              </a:spcBef>
              <a:buFont typeface="Wingdings" pitchFamily="2" charset="2"/>
              <a:buChar char="q"/>
            </a:pPr>
            <a:r>
              <a:rPr lang="en-US" dirty="0"/>
              <a:t>  Columns require less eye movement and less peripheral vision. </a:t>
            </a:r>
          </a:p>
          <a:p>
            <a:pPr marL="0" indent="0">
              <a:buNone/>
            </a:pPr>
            <a:endParaRPr lang="en-US" dirty="0"/>
          </a:p>
        </p:txBody>
      </p:sp>
      <p:sp>
        <p:nvSpPr>
          <p:cNvPr id="3" name="Slide Number Placeholder 2">
            <a:extLst>
              <a:ext uri="{FF2B5EF4-FFF2-40B4-BE49-F238E27FC236}">
                <a16:creationId xmlns:a16="http://schemas.microsoft.com/office/drawing/2014/main" id="{272F274B-8B24-436A-8091-8EEC8CFB5111}"/>
              </a:ext>
            </a:extLst>
          </p:cNvPr>
          <p:cNvSpPr>
            <a:spLocks noGrp="1"/>
          </p:cNvSpPr>
          <p:nvPr>
            <p:ph type="sldNum" sz="quarter" idx="12"/>
          </p:nvPr>
        </p:nvSpPr>
        <p:spPr/>
        <p:txBody>
          <a:bodyPr/>
          <a:lstStyle/>
          <a:p>
            <a:fld id="{7D390B86-BFAD-486C-88D7-4C2F923AC000}" type="slidenum">
              <a:rPr lang="en-US" smtClean="0"/>
              <a:pPr/>
              <a:t>39</a:t>
            </a:fld>
            <a:endParaRPr lang="en-US"/>
          </a:p>
        </p:txBody>
      </p:sp>
    </p:spTree>
    <p:extLst>
      <p:ext uri="{BB962C8B-B14F-4D97-AF65-F5344CB8AC3E}">
        <p14:creationId xmlns:p14="http://schemas.microsoft.com/office/powerpoint/2010/main" val="2438906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eedback, Survey, Questionnaire, Employee, Satisfaction"/>
          <p:cNvPicPr>
            <a:picLocks noChangeAspect="1" noChangeArrowheads="1"/>
          </p:cNvPicPr>
          <p:nvPr/>
        </p:nvPicPr>
        <p:blipFill>
          <a:blip r:embed="rId3" cstate="print"/>
          <a:srcRect/>
          <a:stretch>
            <a:fillRect/>
          </a:stretch>
        </p:blipFill>
        <p:spPr bwMode="auto">
          <a:xfrm>
            <a:off x="756746" y="2128346"/>
            <a:ext cx="3732143" cy="3992783"/>
          </a:xfrm>
          <a:prstGeom prst="rect">
            <a:avLst/>
          </a:prstGeom>
          <a:noFill/>
        </p:spPr>
      </p:pic>
      <p:sp>
        <p:nvSpPr>
          <p:cNvPr id="2" name="Title 1">
            <a:extLst>
              <a:ext uri="{FF2B5EF4-FFF2-40B4-BE49-F238E27FC236}">
                <a16:creationId xmlns:a16="http://schemas.microsoft.com/office/drawing/2014/main" id="{66DD3883-5C1E-4DE1-BA69-215C12190FC6}"/>
              </a:ext>
            </a:extLst>
          </p:cNvPr>
          <p:cNvSpPr>
            <a:spLocks noGrp="1"/>
          </p:cNvSpPr>
          <p:nvPr>
            <p:ph type="title"/>
          </p:nvPr>
        </p:nvSpPr>
        <p:spPr/>
        <p:txBody>
          <a:bodyPr/>
          <a:lstStyle/>
          <a:p>
            <a:r>
              <a:rPr lang="en-US" dirty="0"/>
              <a:t>What does our audience need?</a:t>
            </a:r>
          </a:p>
        </p:txBody>
      </p:sp>
      <p:sp>
        <p:nvSpPr>
          <p:cNvPr id="3" name="Content Placeholder 2">
            <a:extLst>
              <a:ext uri="{FF2B5EF4-FFF2-40B4-BE49-F238E27FC236}">
                <a16:creationId xmlns:a16="http://schemas.microsoft.com/office/drawing/2014/main" id="{8953CD48-38AF-4D42-A77C-AB60F30616F1}"/>
              </a:ext>
            </a:extLst>
          </p:cNvPr>
          <p:cNvSpPr>
            <a:spLocks noGrp="1"/>
          </p:cNvSpPr>
          <p:nvPr>
            <p:ph idx="1"/>
          </p:nvPr>
        </p:nvSpPr>
        <p:spPr>
          <a:xfrm>
            <a:off x="4650828" y="2380592"/>
            <a:ext cx="6936827" cy="3764839"/>
          </a:xfrm>
        </p:spPr>
        <p:txBody>
          <a:bodyPr>
            <a:normAutofit/>
          </a:bodyPr>
          <a:lstStyle/>
          <a:p>
            <a:pPr>
              <a:buNone/>
            </a:pPr>
            <a:r>
              <a:rPr lang="en-US" b="1" dirty="0"/>
              <a:t>Easy to follow information covering only the topic that is important to them:</a:t>
            </a:r>
          </a:p>
          <a:p>
            <a:r>
              <a:rPr lang="en-US" dirty="0"/>
              <a:t>So they can find what they need quickly</a:t>
            </a:r>
          </a:p>
          <a:p>
            <a:r>
              <a:rPr lang="en-US" dirty="0"/>
              <a:t>Understand what they find</a:t>
            </a:r>
          </a:p>
          <a:p>
            <a:r>
              <a:rPr lang="en-US" dirty="0"/>
              <a:t>Use what they find to meet their needs</a:t>
            </a:r>
          </a:p>
          <a:p>
            <a:endParaRPr lang="en-US" dirty="0"/>
          </a:p>
          <a:p>
            <a:endParaRPr lang="en-US" dirty="0"/>
          </a:p>
        </p:txBody>
      </p:sp>
      <p:sp>
        <p:nvSpPr>
          <p:cNvPr id="4" name="Slide Number Placeholder 3">
            <a:extLst>
              <a:ext uri="{FF2B5EF4-FFF2-40B4-BE49-F238E27FC236}">
                <a16:creationId xmlns:a16="http://schemas.microsoft.com/office/drawing/2014/main" id="{FE84074C-CCA6-4196-B608-FE97A64EC8CF}"/>
              </a:ext>
            </a:extLst>
          </p:cNvPr>
          <p:cNvSpPr>
            <a:spLocks noGrp="1"/>
          </p:cNvSpPr>
          <p:nvPr>
            <p:ph type="sldNum" sz="quarter" idx="12"/>
          </p:nvPr>
        </p:nvSpPr>
        <p:spPr/>
        <p:txBody>
          <a:bodyPr/>
          <a:lstStyle/>
          <a:p>
            <a:fld id="{7D390B86-BFAD-486C-88D7-4C2F923AC000}" type="slidenum">
              <a:rPr lang="en-US" smtClean="0"/>
              <a:pPr/>
              <a:t>4</a:t>
            </a:fld>
            <a:endParaRPr lang="en-US"/>
          </a:p>
        </p:txBody>
      </p:sp>
      <p:pic>
        <p:nvPicPr>
          <p:cNvPr id="7" name="Picture 2" descr="Check, Check Mark, Red, Mark, Tick, Symbol, Choice"/>
          <p:cNvPicPr>
            <a:picLocks noChangeAspect="1" noChangeArrowheads="1"/>
          </p:cNvPicPr>
          <p:nvPr/>
        </p:nvPicPr>
        <p:blipFill>
          <a:blip r:embed="rId4" cstate="print"/>
          <a:srcRect/>
          <a:stretch>
            <a:fillRect/>
          </a:stretch>
        </p:blipFill>
        <p:spPr bwMode="auto">
          <a:xfrm>
            <a:off x="3610305" y="3854952"/>
            <a:ext cx="378372" cy="394251"/>
          </a:xfrm>
          <a:prstGeom prst="rect">
            <a:avLst/>
          </a:prstGeom>
          <a:noFill/>
        </p:spPr>
      </p:pic>
    </p:spTree>
    <p:extLst>
      <p:ext uri="{BB962C8B-B14F-4D97-AF65-F5344CB8AC3E}">
        <p14:creationId xmlns:p14="http://schemas.microsoft.com/office/powerpoint/2010/main" val="29916206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49360"/>
            <a:ext cx="4937234" cy="1325563"/>
          </a:xfrm>
        </p:spPr>
        <p:txBody>
          <a:bodyPr>
            <a:normAutofit/>
          </a:bodyPr>
          <a:lstStyle/>
          <a:p>
            <a:r>
              <a:rPr lang="en-US" sz="4800" b="1" dirty="0"/>
              <a:t>Paper Finish </a:t>
            </a:r>
          </a:p>
        </p:txBody>
      </p:sp>
      <p:sp>
        <p:nvSpPr>
          <p:cNvPr id="3" name="Content Placeholder 2"/>
          <p:cNvSpPr>
            <a:spLocks noGrp="1"/>
          </p:cNvSpPr>
          <p:nvPr>
            <p:ph idx="1"/>
          </p:nvPr>
        </p:nvSpPr>
        <p:spPr>
          <a:xfrm>
            <a:off x="4792718" y="2880433"/>
            <a:ext cx="6968358" cy="1991112"/>
          </a:xfrm>
        </p:spPr>
        <p:txBody>
          <a:bodyPr>
            <a:noAutofit/>
          </a:bodyPr>
          <a:lstStyle/>
          <a:p>
            <a:pPr marL="0" indent="0">
              <a:lnSpc>
                <a:spcPct val="110000"/>
              </a:lnSpc>
              <a:spcBef>
                <a:spcPts val="1200"/>
              </a:spcBef>
              <a:spcAft>
                <a:spcPts val="1200"/>
              </a:spcAft>
            </a:pPr>
            <a:r>
              <a:rPr lang="en-US" sz="2600" dirty="0"/>
              <a:t>Avoid watermarked or patterned backgrounds that can reduce readability of text.</a:t>
            </a:r>
            <a:endParaRPr lang="en-US" sz="2600" b="1" dirty="0"/>
          </a:p>
          <a:p>
            <a:pPr marL="0" indent="0">
              <a:lnSpc>
                <a:spcPct val="110000"/>
              </a:lnSpc>
              <a:spcBef>
                <a:spcPts val="1200"/>
              </a:spcBef>
              <a:spcAft>
                <a:spcPts val="1200"/>
              </a:spcAft>
            </a:pPr>
            <a:r>
              <a:rPr lang="en-US" sz="2600" dirty="0"/>
              <a:t>Matte or non-Glossy finish can reduce glare.</a:t>
            </a:r>
          </a:p>
          <a:p>
            <a:endParaRPr lang="en-US" dirty="0"/>
          </a:p>
        </p:txBody>
      </p:sp>
      <p:sp>
        <p:nvSpPr>
          <p:cNvPr id="4" name="Slide Number Placeholder 3">
            <a:extLst>
              <a:ext uri="{FF2B5EF4-FFF2-40B4-BE49-F238E27FC236}">
                <a16:creationId xmlns:a16="http://schemas.microsoft.com/office/drawing/2014/main" id="{0CAB4CFD-E346-4B71-9BB7-2B2CE907E169}"/>
              </a:ext>
            </a:extLst>
          </p:cNvPr>
          <p:cNvSpPr>
            <a:spLocks noGrp="1"/>
          </p:cNvSpPr>
          <p:nvPr>
            <p:ph type="sldNum" sz="quarter" idx="12"/>
          </p:nvPr>
        </p:nvSpPr>
        <p:spPr/>
        <p:txBody>
          <a:bodyPr/>
          <a:lstStyle/>
          <a:p>
            <a:fld id="{6A29E725-4762-403F-A189-98A65781A6E2}" type="slidenum">
              <a:rPr lang="en-US" smtClean="0"/>
              <a:pPr/>
              <a:t>40</a:t>
            </a:fld>
            <a:endParaRPr lang="en-US" dirty="0"/>
          </a:p>
        </p:txBody>
      </p:sp>
      <p:pic>
        <p:nvPicPr>
          <p:cNvPr id="4098" name="Picture 2"/>
          <p:cNvPicPr>
            <a:picLocks noChangeAspect="1" noChangeArrowheads="1"/>
          </p:cNvPicPr>
          <p:nvPr/>
        </p:nvPicPr>
        <p:blipFill>
          <a:blip r:embed="rId3" cstate="print"/>
          <a:srcRect l="40517" t="35129" r="8242" b="16810"/>
          <a:stretch>
            <a:fillRect/>
          </a:stretch>
        </p:blipFill>
        <p:spPr bwMode="auto">
          <a:xfrm>
            <a:off x="441434" y="2629796"/>
            <a:ext cx="4083269" cy="2872369"/>
          </a:xfrm>
          <a:prstGeom prst="rect">
            <a:avLst/>
          </a:prstGeom>
          <a:noFill/>
          <a:ln w="9525">
            <a:noFill/>
            <a:miter lim="800000"/>
            <a:headEnd/>
            <a:tailEnd/>
          </a:ln>
        </p:spPr>
      </p:pic>
    </p:spTree>
    <p:extLst>
      <p:ext uri="{BB962C8B-B14F-4D97-AF65-F5344CB8AC3E}">
        <p14:creationId xmlns:p14="http://schemas.microsoft.com/office/powerpoint/2010/main" val="33633289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25214" y="0"/>
            <a:ext cx="8985031" cy="1325563"/>
          </a:xfrm>
        </p:spPr>
        <p:txBody>
          <a:bodyPr>
            <a:normAutofit/>
          </a:bodyPr>
          <a:lstStyle/>
          <a:p>
            <a:r>
              <a:rPr lang="en-US" sz="4000" b="1" dirty="0"/>
              <a:t>Use Wide Margins</a:t>
            </a:r>
          </a:p>
        </p:txBody>
      </p:sp>
      <p:sp>
        <p:nvSpPr>
          <p:cNvPr id="8" name="Content Placeholder 7"/>
          <p:cNvSpPr>
            <a:spLocks noGrp="1"/>
          </p:cNvSpPr>
          <p:nvPr>
            <p:ph idx="1"/>
          </p:nvPr>
        </p:nvSpPr>
        <p:spPr>
          <a:xfrm>
            <a:off x="7693572" y="2791491"/>
            <a:ext cx="3635224" cy="1701681"/>
          </a:xfrm>
        </p:spPr>
        <p:txBody>
          <a:bodyPr/>
          <a:lstStyle/>
          <a:p>
            <a:pPr>
              <a:buNone/>
            </a:pPr>
            <a:r>
              <a:rPr lang="en-US" sz="2400" dirty="0"/>
              <a:t>	</a:t>
            </a:r>
          </a:p>
          <a:p>
            <a:endParaRPr lang="en-US" dirty="0"/>
          </a:p>
        </p:txBody>
      </p:sp>
      <p:pic>
        <p:nvPicPr>
          <p:cNvPr id="9"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000" t="28965" r="30511" b="22681"/>
          <a:stretch/>
        </p:blipFill>
        <p:spPr bwMode="auto">
          <a:xfrm>
            <a:off x="1671144" y="1222538"/>
            <a:ext cx="8355723" cy="5335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5C3A033A-4D07-48EC-82CF-92EE11D31FA6}"/>
              </a:ext>
            </a:extLst>
          </p:cNvPr>
          <p:cNvSpPr>
            <a:spLocks noGrp="1"/>
          </p:cNvSpPr>
          <p:nvPr>
            <p:ph type="sldNum" sz="quarter" idx="12"/>
          </p:nvPr>
        </p:nvSpPr>
        <p:spPr/>
        <p:txBody>
          <a:bodyPr/>
          <a:lstStyle/>
          <a:p>
            <a:fld id="{7D390B86-BFAD-486C-88D7-4C2F923AC000}" type="slidenum">
              <a:rPr lang="en-US" smtClean="0"/>
              <a:pPr/>
              <a:t>41</a:t>
            </a:fld>
            <a:endParaRPr lang="en-US"/>
          </a:p>
        </p:txBody>
      </p:sp>
    </p:spTree>
    <p:extLst>
      <p:ext uri="{BB962C8B-B14F-4D97-AF65-F5344CB8AC3E}">
        <p14:creationId xmlns:p14="http://schemas.microsoft.com/office/powerpoint/2010/main" val="21419753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a:t>11/5/2018</a:t>
            </a:r>
          </a:p>
        </p:txBody>
      </p:sp>
      <p:sp>
        <p:nvSpPr>
          <p:cNvPr id="5" name="Slide Number Placeholder 4"/>
          <p:cNvSpPr>
            <a:spLocks noGrp="1"/>
          </p:cNvSpPr>
          <p:nvPr>
            <p:ph type="sldNum" sz="quarter" idx="12"/>
          </p:nvPr>
        </p:nvSpPr>
        <p:spPr/>
        <p:txBody>
          <a:bodyPr/>
          <a:lstStyle/>
          <a:p>
            <a:fld id="{7D390B86-BFAD-486C-88D7-4C2F923AC000}" type="slidenum">
              <a:rPr lang="en-US" smtClean="0"/>
              <a:pPr/>
              <a:t>42</a:t>
            </a:fld>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1D1E0-1510-4C4D-9CD1-49B17DF26092}"/>
              </a:ext>
            </a:extLst>
          </p:cNvPr>
          <p:cNvSpPr>
            <a:spLocks noGrp="1"/>
          </p:cNvSpPr>
          <p:nvPr>
            <p:ph type="title"/>
          </p:nvPr>
        </p:nvSpPr>
        <p:spPr>
          <a:xfrm>
            <a:off x="657726" y="365125"/>
            <a:ext cx="11245239" cy="1325563"/>
          </a:xfrm>
        </p:spPr>
        <p:txBody>
          <a:bodyPr>
            <a:normAutofit/>
          </a:bodyPr>
          <a:lstStyle/>
          <a:p>
            <a:r>
              <a:rPr lang="en-US" sz="4000" b="1" dirty="0"/>
              <a:t>Part II.  Design that is Easy to Follow &amp; Understand</a:t>
            </a:r>
          </a:p>
        </p:txBody>
      </p:sp>
      <p:sp>
        <p:nvSpPr>
          <p:cNvPr id="3" name="Content Placeholder 2">
            <a:extLst>
              <a:ext uri="{FF2B5EF4-FFF2-40B4-BE49-F238E27FC236}">
                <a16:creationId xmlns:a16="http://schemas.microsoft.com/office/drawing/2014/main" id="{0E97F3F2-A9A4-4F60-886F-F9AECFAEB942}"/>
              </a:ext>
            </a:extLst>
          </p:cNvPr>
          <p:cNvSpPr>
            <a:spLocks noGrp="1"/>
          </p:cNvSpPr>
          <p:nvPr>
            <p:ph idx="1"/>
          </p:nvPr>
        </p:nvSpPr>
        <p:spPr>
          <a:xfrm>
            <a:off x="5391807" y="2569779"/>
            <a:ext cx="6243146" cy="4288221"/>
          </a:xfrm>
        </p:spPr>
        <p:txBody>
          <a:bodyPr>
            <a:normAutofit/>
          </a:bodyPr>
          <a:lstStyle/>
          <a:p>
            <a:pPr lvl="1">
              <a:lnSpc>
                <a:spcPct val="110000"/>
              </a:lnSpc>
              <a:spcBef>
                <a:spcPts val="1200"/>
              </a:spcBef>
              <a:spcAft>
                <a:spcPts val="1200"/>
              </a:spcAft>
              <a:buFont typeface="Wingdings" panose="05000000000000000000" pitchFamily="2" charset="2"/>
              <a:buChar char="q"/>
            </a:pPr>
            <a:r>
              <a:rPr lang="en-US" sz="2600" dirty="0"/>
              <a:t>Clean, simplistic and consistent layout </a:t>
            </a:r>
          </a:p>
          <a:p>
            <a:pPr lvl="1">
              <a:lnSpc>
                <a:spcPct val="110000"/>
              </a:lnSpc>
              <a:spcBef>
                <a:spcPts val="1200"/>
              </a:spcBef>
              <a:spcAft>
                <a:spcPts val="1200"/>
              </a:spcAft>
              <a:buFont typeface="Wingdings" panose="05000000000000000000" pitchFamily="2" charset="2"/>
              <a:buChar char="q"/>
            </a:pPr>
            <a:r>
              <a:rPr lang="en-US" sz="2600" dirty="0"/>
              <a:t>Easy to follow</a:t>
            </a:r>
          </a:p>
          <a:p>
            <a:pPr lvl="1">
              <a:lnSpc>
                <a:spcPct val="110000"/>
              </a:lnSpc>
              <a:spcBef>
                <a:spcPts val="1200"/>
              </a:spcBef>
              <a:spcAft>
                <a:spcPts val="1200"/>
              </a:spcAft>
              <a:buFont typeface="Wingdings" panose="05000000000000000000" pitchFamily="2" charset="2"/>
              <a:buChar char="q"/>
            </a:pPr>
            <a:r>
              <a:rPr lang="en-US" sz="2600" dirty="0"/>
              <a:t>Easy to understand</a:t>
            </a:r>
          </a:p>
          <a:p>
            <a:pPr marL="457200" lvl="1" indent="0">
              <a:lnSpc>
                <a:spcPct val="150000"/>
              </a:lnSpc>
              <a:spcBef>
                <a:spcPts val="0"/>
              </a:spcBef>
              <a:buNone/>
            </a:pPr>
            <a:endParaRPr lang="en-US" dirty="0"/>
          </a:p>
          <a:p>
            <a:pPr marL="457200" lvl="1" indent="0">
              <a:lnSpc>
                <a:spcPct val="150000"/>
              </a:lnSpc>
              <a:spcBef>
                <a:spcPts val="0"/>
              </a:spcBef>
              <a:buNone/>
            </a:pPr>
            <a:endParaRPr lang="en-US" dirty="0"/>
          </a:p>
          <a:p>
            <a:pPr marL="0" indent="0">
              <a:buNone/>
            </a:pPr>
            <a:endParaRPr lang="en-US" b="1" dirty="0"/>
          </a:p>
          <a:p>
            <a:pPr marL="0" indent="0">
              <a:buNone/>
            </a:pPr>
            <a:endParaRPr lang="en-US" b="1" dirty="0"/>
          </a:p>
          <a:p>
            <a:pPr marL="0" indent="0">
              <a:buNone/>
            </a:pPr>
            <a:endParaRPr lang="en-US" b="1" dirty="0"/>
          </a:p>
          <a:p>
            <a:endParaRPr lang="en-US" dirty="0"/>
          </a:p>
        </p:txBody>
      </p:sp>
      <p:sp>
        <p:nvSpPr>
          <p:cNvPr id="5" name="Slide Number Placeholder 4">
            <a:extLst>
              <a:ext uri="{FF2B5EF4-FFF2-40B4-BE49-F238E27FC236}">
                <a16:creationId xmlns:a16="http://schemas.microsoft.com/office/drawing/2014/main" id="{E23138FA-CC50-48DD-B414-6EAECC236FC1}"/>
              </a:ext>
            </a:extLst>
          </p:cNvPr>
          <p:cNvSpPr>
            <a:spLocks noGrp="1"/>
          </p:cNvSpPr>
          <p:nvPr>
            <p:ph type="sldNum" sz="quarter" idx="12"/>
          </p:nvPr>
        </p:nvSpPr>
        <p:spPr/>
        <p:txBody>
          <a:bodyPr/>
          <a:lstStyle/>
          <a:p>
            <a:fld id="{7D390B86-BFAD-486C-88D7-4C2F923AC000}" type="slidenum">
              <a:rPr lang="en-US" smtClean="0"/>
              <a:pPr/>
              <a:t>43</a:t>
            </a:fld>
            <a:endParaRPr lang="en-US" dirty="0"/>
          </a:p>
        </p:txBody>
      </p:sp>
      <p:pic>
        <p:nvPicPr>
          <p:cNvPr id="6" name="Picture 2"/>
          <p:cNvPicPr>
            <a:picLocks noChangeAspect="1" noChangeArrowheads="1"/>
          </p:cNvPicPr>
          <p:nvPr/>
        </p:nvPicPr>
        <p:blipFill>
          <a:blip r:embed="rId3" cstate="print"/>
          <a:srcRect l="52644" t="43534" r="6372" b="16595"/>
          <a:stretch>
            <a:fillRect/>
          </a:stretch>
        </p:blipFill>
        <p:spPr bwMode="auto">
          <a:xfrm>
            <a:off x="472965" y="2315897"/>
            <a:ext cx="4950374" cy="3611940"/>
          </a:xfrm>
          <a:prstGeom prst="rect">
            <a:avLst/>
          </a:prstGeom>
          <a:noFill/>
          <a:ln w="9525">
            <a:noFill/>
            <a:miter lim="800000"/>
            <a:headEnd/>
            <a:tailEnd/>
          </a:ln>
        </p:spPr>
      </p:pic>
    </p:spTree>
    <p:extLst>
      <p:ext uri="{BB962C8B-B14F-4D97-AF65-F5344CB8AC3E}">
        <p14:creationId xmlns:p14="http://schemas.microsoft.com/office/powerpoint/2010/main" val="39889590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t>Clean, Simplistic, Consistent</a:t>
            </a:r>
          </a:p>
        </p:txBody>
      </p:sp>
      <p:sp>
        <p:nvSpPr>
          <p:cNvPr id="3" name="Content Placeholder 2"/>
          <p:cNvSpPr>
            <a:spLocks noGrp="1"/>
          </p:cNvSpPr>
          <p:nvPr>
            <p:ph idx="1"/>
          </p:nvPr>
        </p:nvSpPr>
        <p:spPr>
          <a:xfrm>
            <a:off x="614855" y="2049517"/>
            <a:ext cx="10957035" cy="4600412"/>
          </a:xfrm>
        </p:spPr>
        <p:txBody>
          <a:bodyPr/>
          <a:lstStyle/>
          <a:p>
            <a:pPr lvl="1">
              <a:lnSpc>
                <a:spcPct val="150000"/>
              </a:lnSpc>
              <a:spcBef>
                <a:spcPts val="1200"/>
              </a:spcBef>
              <a:spcAft>
                <a:spcPts val="1200"/>
              </a:spcAft>
              <a:buFont typeface="Wingdings" panose="05000000000000000000" pitchFamily="2" charset="2"/>
              <a:buChar char="q"/>
            </a:pPr>
            <a:r>
              <a:rPr lang="en-US" sz="2800" dirty="0"/>
              <a:t>Create a layout that is clean, simplistic and consistent </a:t>
            </a:r>
          </a:p>
          <a:p>
            <a:pPr lvl="1">
              <a:lnSpc>
                <a:spcPct val="150000"/>
              </a:lnSpc>
              <a:spcBef>
                <a:spcPts val="1200"/>
              </a:spcBef>
              <a:spcAft>
                <a:spcPts val="1200"/>
              </a:spcAft>
              <a:buFont typeface="Wingdings" panose="05000000000000000000" pitchFamily="2" charset="2"/>
              <a:buChar char="q"/>
            </a:pPr>
            <a:r>
              <a:rPr lang="en-US" sz="2800" dirty="0">
                <a:solidFill>
                  <a:schemeClr val="bg1">
                    <a:lumMod val="75000"/>
                  </a:schemeClr>
                </a:solidFill>
              </a:rPr>
              <a:t>Use design elements that make your writing easy to follow</a:t>
            </a:r>
          </a:p>
          <a:p>
            <a:pPr lvl="1">
              <a:lnSpc>
                <a:spcPct val="150000"/>
              </a:lnSpc>
              <a:spcBef>
                <a:spcPts val="1200"/>
              </a:spcBef>
              <a:spcAft>
                <a:spcPts val="1200"/>
              </a:spcAft>
              <a:buFont typeface="Wingdings" panose="05000000000000000000" pitchFamily="2" charset="2"/>
              <a:buChar char="q"/>
            </a:pPr>
            <a:r>
              <a:rPr lang="en-US" sz="2800" dirty="0">
                <a:solidFill>
                  <a:schemeClr val="bg1">
                    <a:lumMod val="75000"/>
                  </a:schemeClr>
                </a:solidFill>
              </a:rPr>
              <a:t>Break up complicated information into small, easy-to-process chunks</a:t>
            </a:r>
          </a:p>
          <a:p>
            <a:pPr marL="457200" lvl="1" indent="0">
              <a:lnSpc>
                <a:spcPct val="150000"/>
              </a:lnSpc>
              <a:spcBef>
                <a:spcPts val="0"/>
              </a:spcBef>
              <a:buNone/>
            </a:pPr>
            <a:endParaRPr lang="en-US" sz="2800" dirty="0"/>
          </a:p>
          <a:p>
            <a:endParaRPr lang="en-US" dirty="0"/>
          </a:p>
        </p:txBody>
      </p:sp>
      <p:sp>
        <p:nvSpPr>
          <p:cNvPr id="4" name="Slide Number Placeholder 3"/>
          <p:cNvSpPr>
            <a:spLocks noGrp="1"/>
          </p:cNvSpPr>
          <p:nvPr>
            <p:ph type="sldNum" sz="quarter" idx="12"/>
          </p:nvPr>
        </p:nvSpPr>
        <p:spPr/>
        <p:txBody>
          <a:bodyPr/>
          <a:lstStyle/>
          <a:p>
            <a:fld id="{7D390B86-BFAD-486C-88D7-4C2F923AC000}" type="slidenum">
              <a:rPr lang="en-US" smtClean="0"/>
              <a:pPr/>
              <a:t>44</a:t>
            </a:fld>
            <a:endParaRPr lang="en-US"/>
          </a:p>
        </p:txBody>
      </p:sp>
      <p:pic>
        <p:nvPicPr>
          <p:cNvPr id="141314" name="Picture 2" descr="Check, Check Mark, Red, Mark, Tick, Symbol, Choice"/>
          <p:cNvPicPr>
            <a:picLocks noChangeAspect="1" noChangeArrowheads="1"/>
          </p:cNvPicPr>
          <p:nvPr/>
        </p:nvPicPr>
        <p:blipFill>
          <a:blip r:embed="rId2" cstate="print"/>
          <a:srcRect/>
          <a:stretch>
            <a:fillRect/>
          </a:stretch>
        </p:blipFill>
        <p:spPr bwMode="auto">
          <a:xfrm>
            <a:off x="1166648" y="1876095"/>
            <a:ext cx="598039" cy="623137"/>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75ED3-1391-4552-A802-1B28AD6E77A8}"/>
              </a:ext>
            </a:extLst>
          </p:cNvPr>
          <p:cNvSpPr>
            <a:spLocks noGrp="1"/>
          </p:cNvSpPr>
          <p:nvPr>
            <p:ph type="title"/>
          </p:nvPr>
        </p:nvSpPr>
        <p:spPr>
          <a:xfrm>
            <a:off x="633248" y="380891"/>
            <a:ext cx="10515600" cy="1325563"/>
          </a:xfrm>
        </p:spPr>
        <p:txBody>
          <a:bodyPr/>
          <a:lstStyle/>
          <a:p>
            <a:r>
              <a:rPr lang="en-US" b="1" dirty="0"/>
              <a:t>Create a clean, simplistic &amp; consistent layout</a:t>
            </a:r>
          </a:p>
        </p:txBody>
      </p:sp>
      <p:sp>
        <p:nvSpPr>
          <p:cNvPr id="3" name="Content Placeholder 2">
            <a:extLst>
              <a:ext uri="{FF2B5EF4-FFF2-40B4-BE49-F238E27FC236}">
                <a16:creationId xmlns:a16="http://schemas.microsoft.com/office/drawing/2014/main" id="{B1B2A0F6-8FE1-479D-82D0-BE8F7BAA53CB}"/>
              </a:ext>
            </a:extLst>
          </p:cNvPr>
          <p:cNvSpPr>
            <a:spLocks noGrp="1"/>
          </p:cNvSpPr>
          <p:nvPr>
            <p:ph idx="1"/>
          </p:nvPr>
        </p:nvSpPr>
        <p:spPr>
          <a:xfrm>
            <a:off x="4838329" y="2175640"/>
            <a:ext cx="6916815" cy="4430111"/>
          </a:xfrm>
        </p:spPr>
        <p:txBody>
          <a:bodyPr>
            <a:normAutofit lnSpcReduction="10000"/>
          </a:bodyPr>
          <a:lstStyle/>
          <a:p>
            <a:pPr>
              <a:lnSpc>
                <a:spcPct val="120000"/>
              </a:lnSpc>
              <a:spcBef>
                <a:spcPts val="1200"/>
              </a:spcBef>
              <a:spcAft>
                <a:spcPts val="1200"/>
              </a:spcAft>
            </a:pPr>
            <a:r>
              <a:rPr lang="en-US" dirty="0"/>
              <a:t>Use the same font across all the headings</a:t>
            </a:r>
          </a:p>
          <a:p>
            <a:pPr>
              <a:lnSpc>
                <a:spcPct val="120000"/>
              </a:lnSpc>
              <a:spcBef>
                <a:spcPts val="1200"/>
              </a:spcBef>
              <a:spcAft>
                <a:spcPts val="1200"/>
              </a:spcAft>
            </a:pPr>
            <a:r>
              <a:rPr lang="en-US" dirty="0"/>
              <a:t>Don’t mix fonts within the body</a:t>
            </a:r>
          </a:p>
          <a:p>
            <a:pPr>
              <a:lnSpc>
                <a:spcPct val="120000"/>
              </a:lnSpc>
              <a:spcBef>
                <a:spcPts val="1200"/>
              </a:spcBef>
              <a:spcAft>
                <a:spcPts val="1200"/>
              </a:spcAft>
            </a:pPr>
            <a:r>
              <a:rPr lang="en-US" dirty="0"/>
              <a:t>Limit images to 4-5 per page (1-2 per PPT slide)</a:t>
            </a:r>
          </a:p>
          <a:p>
            <a:pPr>
              <a:lnSpc>
                <a:spcPct val="120000"/>
              </a:lnSpc>
              <a:spcBef>
                <a:spcPts val="1200"/>
              </a:spcBef>
              <a:spcAft>
                <a:spcPts val="1200"/>
              </a:spcAft>
            </a:pPr>
            <a:r>
              <a:rPr lang="en-US" dirty="0"/>
              <a:t>Keep images to the left of the writing</a:t>
            </a:r>
          </a:p>
          <a:p>
            <a:pPr>
              <a:lnSpc>
                <a:spcPct val="120000"/>
              </a:lnSpc>
              <a:spcBef>
                <a:spcPts val="1200"/>
              </a:spcBef>
              <a:spcAft>
                <a:spcPts val="1200"/>
              </a:spcAft>
            </a:pPr>
            <a:r>
              <a:rPr lang="en-US" dirty="0"/>
              <a:t>Justify all text to the left (ragged right margins)</a:t>
            </a:r>
          </a:p>
          <a:p>
            <a:pPr>
              <a:lnSpc>
                <a:spcPct val="120000"/>
              </a:lnSpc>
              <a:spcBef>
                <a:spcPts val="1200"/>
              </a:spcBef>
              <a:spcAft>
                <a:spcPts val="1200"/>
              </a:spcAft>
            </a:pPr>
            <a:r>
              <a:rPr lang="en-US" dirty="0"/>
              <a:t>Number the pages at the bottom right hand side</a:t>
            </a:r>
          </a:p>
          <a:p>
            <a:pPr marL="0" indent="0">
              <a:buNone/>
            </a:pPr>
            <a:endParaRPr lang="en-US" dirty="0"/>
          </a:p>
        </p:txBody>
      </p:sp>
      <p:sp>
        <p:nvSpPr>
          <p:cNvPr id="4" name="Slide Number Placeholder 3">
            <a:extLst>
              <a:ext uri="{FF2B5EF4-FFF2-40B4-BE49-F238E27FC236}">
                <a16:creationId xmlns:a16="http://schemas.microsoft.com/office/drawing/2014/main" id="{E5D9719D-C803-454D-A4B3-C4F71CF8F093}"/>
              </a:ext>
            </a:extLst>
          </p:cNvPr>
          <p:cNvSpPr>
            <a:spLocks noGrp="1"/>
          </p:cNvSpPr>
          <p:nvPr>
            <p:ph type="sldNum" sz="quarter" idx="12"/>
          </p:nvPr>
        </p:nvSpPr>
        <p:spPr/>
        <p:txBody>
          <a:bodyPr/>
          <a:lstStyle/>
          <a:p>
            <a:fld id="{7D390B86-BFAD-486C-88D7-4C2F923AC000}" type="slidenum">
              <a:rPr lang="en-US" smtClean="0"/>
              <a:pPr/>
              <a:t>45</a:t>
            </a:fld>
            <a:endParaRPr lang="en-US"/>
          </a:p>
        </p:txBody>
      </p:sp>
      <p:pic>
        <p:nvPicPr>
          <p:cNvPr id="6" name="Picture 5">
            <a:extLst>
              <a:ext uri="{FF2B5EF4-FFF2-40B4-BE49-F238E27FC236}">
                <a16:creationId xmlns:a16="http://schemas.microsoft.com/office/drawing/2014/main" id="{B5DA4161-C741-49E9-BFA3-E98C966F0F92}"/>
              </a:ext>
            </a:extLst>
          </p:cNvPr>
          <p:cNvPicPr>
            <a:picLocks noChangeAspect="1"/>
          </p:cNvPicPr>
          <p:nvPr/>
        </p:nvPicPr>
        <p:blipFill rotWithShape="1">
          <a:blip r:embed="rId3" cstate="print"/>
          <a:srcRect r="22878"/>
          <a:stretch/>
        </p:blipFill>
        <p:spPr>
          <a:xfrm>
            <a:off x="533732" y="2580487"/>
            <a:ext cx="4048218" cy="3499381"/>
          </a:xfrm>
          <a:prstGeom prst="rect">
            <a:avLst/>
          </a:prstGeom>
        </p:spPr>
      </p:pic>
    </p:spTree>
    <p:extLst>
      <p:ext uri="{BB962C8B-B14F-4D97-AF65-F5344CB8AC3E}">
        <p14:creationId xmlns:p14="http://schemas.microsoft.com/office/powerpoint/2010/main" val="13119726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your layout consistent?</a:t>
            </a:r>
            <a:br>
              <a:rPr lang="en-US" dirty="0"/>
            </a:br>
            <a:endParaRPr lang="en-US" dirty="0"/>
          </a:p>
        </p:txBody>
      </p:sp>
      <p:sp>
        <p:nvSpPr>
          <p:cNvPr id="3" name="Content Placeholder 2"/>
          <p:cNvSpPr>
            <a:spLocks noGrp="1"/>
          </p:cNvSpPr>
          <p:nvPr>
            <p:ph idx="1"/>
          </p:nvPr>
        </p:nvSpPr>
        <p:spPr>
          <a:xfrm>
            <a:off x="851338" y="1718440"/>
            <a:ext cx="11130455" cy="5139559"/>
          </a:xfrm>
        </p:spPr>
        <p:txBody>
          <a:bodyPr>
            <a:normAutofit fontScale="32500" lnSpcReduction="20000"/>
          </a:bodyPr>
          <a:lstStyle/>
          <a:p>
            <a:pPr>
              <a:lnSpc>
                <a:spcPct val="130000"/>
              </a:lnSpc>
              <a:spcBef>
                <a:spcPts val="1200"/>
              </a:spcBef>
              <a:spcAft>
                <a:spcPts val="1200"/>
              </a:spcAft>
            </a:pPr>
            <a:r>
              <a:rPr lang="en-US" sz="8000" dirty="0"/>
              <a:t>Are headings consistent throughout (size, style, justification, color, etc.)?</a:t>
            </a:r>
          </a:p>
          <a:p>
            <a:pPr>
              <a:lnSpc>
                <a:spcPct val="130000"/>
              </a:lnSpc>
              <a:spcBef>
                <a:spcPts val="1200"/>
              </a:spcBef>
              <a:spcAft>
                <a:spcPts val="1200"/>
              </a:spcAft>
            </a:pPr>
            <a:r>
              <a:rPr lang="en-US" sz="8000" dirty="0"/>
              <a:t>Is the body text consistent throughout (size, style, justification, color, etc.)?</a:t>
            </a:r>
          </a:p>
          <a:p>
            <a:pPr>
              <a:lnSpc>
                <a:spcPct val="130000"/>
              </a:lnSpc>
              <a:spcBef>
                <a:spcPts val="1200"/>
              </a:spcBef>
              <a:spcAft>
                <a:spcPts val="1200"/>
              </a:spcAft>
            </a:pPr>
            <a:r>
              <a:rPr lang="en-US" sz="8000" dirty="0"/>
              <a:t>Is there consistent vertical and horizontal spacing between elements?</a:t>
            </a:r>
          </a:p>
          <a:p>
            <a:pPr>
              <a:lnSpc>
                <a:spcPct val="130000"/>
              </a:lnSpc>
              <a:spcBef>
                <a:spcPts val="1200"/>
              </a:spcBef>
              <a:spcAft>
                <a:spcPts val="1200"/>
              </a:spcAft>
            </a:pPr>
            <a:r>
              <a:rPr lang="en-US" sz="8000" dirty="0"/>
              <a:t>Are images of the same family (photos, drawings, icons, etc.)?</a:t>
            </a:r>
          </a:p>
          <a:p>
            <a:pPr>
              <a:lnSpc>
                <a:spcPct val="130000"/>
              </a:lnSpc>
              <a:spcBef>
                <a:spcPts val="1200"/>
              </a:spcBef>
              <a:spcAft>
                <a:spcPts val="1200"/>
              </a:spcAft>
            </a:pPr>
            <a:r>
              <a:rPr lang="en-US" sz="8000" dirty="0"/>
              <a:t>Does your document or presentation use the same color scheme throughout?</a:t>
            </a:r>
          </a:p>
          <a:p>
            <a:pPr>
              <a:lnSpc>
                <a:spcPct val="130000"/>
              </a:lnSpc>
              <a:spcBef>
                <a:spcPts val="1200"/>
              </a:spcBef>
              <a:spcAft>
                <a:spcPts val="1200"/>
              </a:spcAft>
            </a:pPr>
            <a:r>
              <a:rPr lang="en-US" sz="8000" dirty="0"/>
              <a:t>Are navigational tools consistent throughout (color, placement, style)?</a:t>
            </a:r>
          </a:p>
          <a:p>
            <a:pPr>
              <a:buNone/>
            </a:pPr>
            <a:endParaRPr lang="en-US" dirty="0"/>
          </a:p>
        </p:txBody>
      </p:sp>
      <p:sp>
        <p:nvSpPr>
          <p:cNvPr id="4" name="Slide Number Placeholder 3"/>
          <p:cNvSpPr>
            <a:spLocks noGrp="1"/>
          </p:cNvSpPr>
          <p:nvPr>
            <p:ph type="sldNum" sz="quarter" idx="12"/>
          </p:nvPr>
        </p:nvSpPr>
        <p:spPr/>
        <p:txBody>
          <a:bodyPr/>
          <a:lstStyle/>
          <a:p>
            <a:fld id="{7D390B86-BFAD-486C-88D7-4C2F923AC000}" type="slidenum">
              <a:rPr lang="en-US" smtClean="0"/>
              <a:pPr/>
              <a:t>46</a:t>
            </a:fld>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7470"/>
            <a:ext cx="10515600" cy="1325563"/>
          </a:xfrm>
        </p:spPr>
        <p:txBody>
          <a:bodyPr/>
          <a:lstStyle/>
          <a:p>
            <a:r>
              <a:rPr lang="en-US" b="1" dirty="0"/>
              <a:t>Why is a consistent layout important?</a:t>
            </a:r>
          </a:p>
        </p:txBody>
      </p:sp>
      <p:sp>
        <p:nvSpPr>
          <p:cNvPr id="3" name="Content Placeholder 2"/>
          <p:cNvSpPr>
            <a:spLocks noGrp="1"/>
          </p:cNvSpPr>
          <p:nvPr>
            <p:ph idx="1"/>
          </p:nvPr>
        </p:nvSpPr>
        <p:spPr>
          <a:xfrm>
            <a:off x="696310" y="1904452"/>
            <a:ext cx="9882352" cy="4351338"/>
          </a:xfrm>
        </p:spPr>
        <p:txBody>
          <a:bodyPr>
            <a:noAutofit/>
          </a:bodyPr>
          <a:lstStyle/>
          <a:p>
            <a:pPr>
              <a:spcBef>
                <a:spcPts val="1200"/>
              </a:spcBef>
              <a:spcAft>
                <a:spcPts val="1200"/>
              </a:spcAft>
            </a:pPr>
            <a:r>
              <a:rPr lang="en-US" dirty="0"/>
              <a:t>An inconsistent layout slows the reader down. </a:t>
            </a:r>
          </a:p>
          <a:p>
            <a:pPr>
              <a:spcBef>
                <a:spcPts val="1200"/>
              </a:spcBef>
              <a:spcAft>
                <a:spcPts val="1200"/>
              </a:spcAft>
            </a:pPr>
            <a:r>
              <a:rPr lang="en-US" dirty="0"/>
              <a:t>Consistent layout enables the reader to spend more time engaged in the content.</a:t>
            </a:r>
          </a:p>
        </p:txBody>
      </p:sp>
      <p:sp>
        <p:nvSpPr>
          <p:cNvPr id="4" name="Slide Number Placeholder 3"/>
          <p:cNvSpPr>
            <a:spLocks noGrp="1"/>
          </p:cNvSpPr>
          <p:nvPr>
            <p:ph type="sldNum" sz="quarter" idx="12"/>
          </p:nvPr>
        </p:nvSpPr>
        <p:spPr/>
        <p:txBody>
          <a:bodyPr/>
          <a:lstStyle/>
          <a:p>
            <a:fld id="{7D390B86-BFAD-486C-88D7-4C2F923AC000}" type="slidenum">
              <a:rPr lang="en-US" smtClean="0"/>
              <a:pPr/>
              <a:t>47</a:t>
            </a:fld>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a:t>11/5/2018</a:t>
            </a:r>
          </a:p>
        </p:txBody>
      </p:sp>
      <p:sp>
        <p:nvSpPr>
          <p:cNvPr id="5" name="Slide Number Placeholder 4"/>
          <p:cNvSpPr>
            <a:spLocks noGrp="1"/>
          </p:cNvSpPr>
          <p:nvPr>
            <p:ph type="sldNum" sz="quarter" idx="12"/>
          </p:nvPr>
        </p:nvSpPr>
        <p:spPr/>
        <p:txBody>
          <a:bodyPr/>
          <a:lstStyle/>
          <a:p>
            <a:fld id="{7D390B86-BFAD-486C-88D7-4C2F923AC000}" type="slidenum">
              <a:rPr lang="en-US" smtClean="0"/>
              <a:pPr/>
              <a:t>48</a:t>
            </a:fld>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t>Easy to Follow</a:t>
            </a:r>
          </a:p>
        </p:txBody>
      </p:sp>
      <p:sp>
        <p:nvSpPr>
          <p:cNvPr id="3" name="Content Placeholder 2"/>
          <p:cNvSpPr>
            <a:spLocks noGrp="1"/>
          </p:cNvSpPr>
          <p:nvPr>
            <p:ph idx="1"/>
          </p:nvPr>
        </p:nvSpPr>
        <p:spPr>
          <a:xfrm>
            <a:off x="614855" y="2049517"/>
            <a:ext cx="10957035" cy="4600412"/>
          </a:xfrm>
        </p:spPr>
        <p:txBody>
          <a:bodyPr/>
          <a:lstStyle/>
          <a:p>
            <a:pPr lvl="1">
              <a:lnSpc>
                <a:spcPct val="110000"/>
              </a:lnSpc>
              <a:spcBef>
                <a:spcPts val="1200"/>
              </a:spcBef>
              <a:spcAft>
                <a:spcPts val="1200"/>
              </a:spcAft>
              <a:buFont typeface="Wingdings" panose="05000000000000000000" pitchFamily="2" charset="2"/>
              <a:buChar char="q"/>
            </a:pPr>
            <a:r>
              <a:rPr lang="en-US" sz="2800" dirty="0">
                <a:solidFill>
                  <a:schemeClr val="bg1">
                    <a:lumMod val="75000"/>
                  </a:schemeClr>
                </a:solidFill>
              </a:rPr>
              <a:t>Create a layout that is clean, simplistic and consistent </a:t>
            </a:r>
          </a:p>
          <a:p>
            <a:pPr lvl="1">
              <a:lnSpc>
                <a:spcPct val="110000"/>
              </a:lnSpc>
              <a:spcBef>
                <a:spcPts val="1200"/>
              </a:spcBef>
              <a:spcAft>
                <a:spcPts val="1200"/>
              </a:spcAft>
              <a:buFont typeface="Wingdings" panose="05000000000000000000" pitchFamily="2" charset="2"/>
              <a:buChar char="q"/>
            </a:pPr>
            <a:r>
              <a:rPr lang="en-US" sz="2800" dirty="0"/>
              <a:t>Use design elements that make your writing easy to follow</a:t>
            </a:r>
          </a:p>
          <a:p>
            <a:pPr lvl="1">
              <a:lnSpc>
                <a:spcPct val="110000"/>
              </a:lnSpc>
              <a:spcBef>
                <a:spcPts val="1200"/>
              </a:spcBef>
              <a:spcAft>
                <a:spcPts val="1200"/>
              </a:spcAft>
              <a:buFont typeface="Wingdings" panose="05000000000000000000" pitchFamily="2" charset="2"/>
              <a:buChar char="q"/>
            </a:pPr>
            <a:r>
              <a:rPr lang="en-US" sz="2800" dirty="0">
                <a:solidFill>
                  <a:schemeClr val="bg1">
                    <a:lumMod val="75000"/>
                  </a:schemeClr>
                </a:solidFill>
              </a:rPr>
              <a:t>Break up complicated information into small, easy-to-process chunks</a:t>
            </a:r>
          </a:p>
          <a:p>
            <a:pPr marL="457200" lvl="1" indent="0">
              <a:lnSpc>
                <a:spcPct val="150000"/>
              </a:lnSpc>
              <a:spcBef>
                <a:spcPts val="0"/>
              </a:spcBef>
              <a:buNone/>
            </a:pPr>
            <a:endParaRPr lang="en-US" sz="2800" dirty="0"/>
          </a:p>
          <a:p>
            <a:endParaRPr lang="en-US" dirty="0"/>
          </a:p>
        </p:txBody>
      </p:sp>
      <p:sp>
        <p:nvSpPr>
          <p:cNvPr id="4" name="Slide Number Placeholder 3"/>
          <p:cNvSpPr>
            <a:spLocks noGrp="1"/>
          </p:cNvSpPr>
          <p:nvPr>
            <p:ph type="sldNum" sz="quarter" idx="12"/>
          </p:nvPr>
        </p:nvSpPr>
        <p:spPr/>
        <p:txBody>
          <a:bodyPr/>
          <a:lstStyle/>
          <a:p>
            <a:fld id="{7D390B86-BFAD-486C-88D7-4C2F923AC000}" type="slidenum">
              <a:rPr lang="en-US" smtClean="0"/>
              <a:pPr/>
              <a:t>49</a:t>
            </a:fld>
            <a:endParaRPr lang="en-US"/>
          </a:p>
        </p:txBody>
      </p:sp>
      <p:pic>
        <p:nvPicPr>
          <p:cNvPr id="141314" name="Picture 2" descr="Check, Check Mark, Red, Mark, Tick, Symbol, Choice"/>
          <p:cNvPicPr>
            <a:picLocks noChangeAspect="1" noChangeArrowheads="1"/>
          </p:cNvPicPr>
          <p:nvPr/>
        </p:nvPicPr>
        <p:blipFill>
          <a:blip r:embed="rId2" cstate="print"/>
          <a:srcRect/>
          <a:stretch>
            <a:fillRect/>
          </a:stretch>
        </p:blipFill>
        <p:spPr bwMode="auto">
          <a:xfrm>
            <a:off x="1213945" y="2490950"/>
            <a:ext cx="598039" cy="623137"/>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D3883-5C1E-4DE1-BA69-215C12190FC6}"/>
              </a:ext>
            </a:extLst>
          </p:cNvPr>
          <p:cNvSpPr>
            <a:spLocks noGrp="1"/>
          </p:cNvSpPr>
          <p:nvPr>
            <p:ph type="title"/>
          </p:nvPr>
        </p:nvSpPr>
        <p:spPr/>
        <p:txBody>
          <a:bodyPr>
            <a:normAutofit/>
          </a:bodyPr>
          <a:lstStyle/>
          <a:p>
            <a:r>
              <a:rPr lang="en-US" sz="4000" dirty="0"/>
              <a:t>KanCare Ombudsman Accessibility Guidelines</a:t>
            </a:r>
          </a:p>
        </p:txBody>
      </p:sp>
      <p:sp>
        <p:nvSpPr>
          <p:cNvPr id="3" name="Content Placeholder 2">
            <a:extLst>
              <a:ext uri="{FF2B5EF4-FFF2-40B4-BE49-F238E27FC236}">
                <a16:creationId xmlns:a16="http://schemas.microsoft.com/office/drawing/2014/main" id="{8953CD48-38AF-4D42-A77C-AB60F30616F1}"/>
              </a:ext>
            </a:extLst>
          </p:cNvPr>
          <p:cNvSpPr>
            <a:spLocks noGrp="1"/>
          </p:cNvSpPr>
          <p:nvPr>
            <p:ph idx="1"/>
          </p:nvPr>
        </p:nvSpPr>
        <p:spPr>
          <a:xfrm>
            <a:off x="5344510" y="2711668"/>
            <a:ext cx="6479628" cy="3717542"/>
          </a:xfrm>
        </p:spPr>
        <p:txBody>
          <a:bodyPr/>
          <a:lstStyle/>
          <a:p>
            <a:pPr>
              <a:buNone/>
            </a:pPr>
            <a:r>
              <a:rPr lang="en-US" dirty="0"/>
              <a:t>Please follow the specific guidelines outlined in this lesson when creating resource and educational materials for KanCare applicants, members and those who assist them.</a:t>
            </a:r>
          </a:p>
          <a:p>
            <a:endParaRPr lang="en-US" dirty="0"/>
          </a:p>
          <a:p>
            <a:endParaRPr lang="en-US" dirty="0"/>
          </a:p>
        </p:txBody>
      </p:sp>
      <p:sp>
        <p:nvSpPr>
          <p:cNvPr id="4" name="Slide Number Placeholder 3">
            <a:extLst>
              <a:ext uri="{FF2B5EF4-FFF2-40B4-BE49-F238E27FC236}">
                <a16:creationId xmlns:a16="http://schemas.microsoft.com/office/drawing/2014/main" id="{FE84074C-CCA6-4196-B608-FE97A64EC8CF}"/>
              </a:ext>
            </a:extLst>
          </p:cNvPr>
          <p:cNvSpPr>
            <a:spLocks noGrp="1"/>
          </p:cNvSpPr>
          <p:nvPr>
            <p:ph type="sldNum" sz="quarter" idx="12"/>
          </p:nvPr>
        </p:nvSpPr>
        <p:spPr/>
        <p:txBody>
          <a:bodyPr/>
          <a:lstStyle/>
          <a:p>
            <a:fld id="{7D390B86-BFAD-486C-88D7-4C2F923AC000}" type="slidenum">
              <a:rPr lang="en-US" smtClean="0"/>
              <a:pPr/>
              <a:t>5</a:t>
            </a:fld>
            <a:endParaRPr lang="en-US"/>
          </a:p>
        </p:txBody>
      </p:sp>
      <p:pic>
        <p:nvPicPr>
          <p:cNvPr id="121860" name="Picture 4" descr="Checklist, Check, List, Marker, Checked, Pen, Pencil"/>
          <p:cNvPicPr>
            <a:picLocks noChangeAspect="1" noChangeArrowheads="1"/>
          </p:cNvPicPr>
          <p:nvPr/>
        </p:nvPicPr>
        <p:blipFill>
          <a:blip r:embed="rId3" cstate="print"/>
          <a:srcRect/>
          <a:stretch>
            <a:fillRect/>
          </a:stretch>
        </p:blipFill>
        <p:spPr bwMode="auto">
          <a:xfrm>
            <a:off x="662152" y="2369092"/>
            <a:ext cx="4303986" cy="2864841"/>
          </a:xfrm>
          <a:prstGeom prst="rect">
            <a:avLst/>
          </a:prstGeom>
          <a:noFill/>
        </p:spPr>
      </p:pic>
    </p:spTree>
    <p:extLst>
      <p:ext uri="{BB962C8B-B14F-4D97-AF65-F5344CB8AC3E}">
        <p14:creationId xmlns:p14="http://schemas.microsoft.com/office/powerpoint/2010/main" val="31220597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A4529-53EF-499A-B212-F0931ACB6721}"/>
              </a:ext>
            </a:extLst>
          </p:cNvPr>
          <p:cNvSpPr>
            <a:spLocks noGrp="1"/>
          </p:cNvSpPr>
          <p:nvPr>
            <p:ph type="title"/>
          </p:nvPr>
        </p:nvSpPr>
        <p:spPr>
          <a:xfrm>
            <a:off x="617484" y="252249"/>
            <a:ext cx="10515600" cy="1325563"/>
          </a:xfrm>
        </p:spPr>
        <p:txBody>
          <a:bodyPr/>
          <a:lstStyle/>
          <a:p>
            <a:r>
              <a:rPr lang="en-US" b="1" dirty="0"/>
              <a:t>Design for Easy-Reading</a:t>
            </a:r>
          </a:p>
        </p:txBody>
      </p:sp>
      <p:sp>
        <p:nvSpPr>
          <p:cNvPr id="3" name="Content Placeholder 2">
            <a:extLst>
              <a:ext uri="{FF2B5EF4-FFF2-40B4-BE49-F238E27FC236}">
                <a16:creationId xmlns:a16="http://schemas.microsoft.com/office/drawing/2014/main" id="{55C70FD6-A335-484B-9E9D-63745F65BCBD}"/>
              </a:ext>
            </a:extLst>
          </p:cNvPr>
          <p:cNvSpPr>
            <a:spLocks noGrp="1"/>
          </p:cNvSpPr>
          <p:nvPr>
            <p:ph idx="1"/>
          </p:nvPr>
        </p:nvSpPr>
        <p:spPr>
          <a:xfrm>
            <a:off x="4398580" y="2459421"/>
            <a:ext cx="7583214" cy="3484178"/>
          </a:xfrm>
        </p:spPr>
        <p:txBody>
          <a:bodyPr>
            <a:normAutofit fontScale="92500"/>
          </a:bodyPr>
          <a:lstStyle/>
          <a:p>
            <a:pPr>
              <a:lnSpc>
                <a:spcPct val="130000"/>
              </a:lnSpc>
              <a:spcBef>
                <a:spcPts val="1200"/>
              </a:spcBef>
              <a:spcAft>
                <a:spcPts val="1200"/>
              </a:spcAft>
            </a:pPr>
            <a:r>
              <a:rPr lang="en-US" sz="3000" dirty="0"/>
              <a:t>Dense, cluttered writing deters people from taking the time to read.</a:t>
            </a:r>
          </a:p>
          <a:p>
            <a:pPr>
              <a:lnSpc>
                <a:spcPct val="130000"/>
              </a:lnSpc>
              <a:spcBef>
                <a:spcPts val="1200"/>
              </a:spcBef>
              <a:spcAft>
                <a:spcPts val="1200"/>
              </a:spcAft>
            </a:pPr>
            <a:r>
              <a:rPr lang="en-US" sz="3000" dirty="0"/>
              <a:t>When someone gets a dense, uninviting letter or notice, they often put it in a “read later” pile, even though they know they should read it right away.</a:t>
            </a:r>
          </a:p>
          <a:p>
            <a:pPr marL="0" indent="0">
              <a:lnSpc>
                <a:spcPct val="170000"/>
              </a:lnSpc>
              <a:spcBef>
                <a:spcPts val="0"/>
              </a:spcBef>
              <a:buNone/>
            </a:pPr>
            <a:endParaRPr lang="en-US" sz="4400" dirty="0"/>
          </a:p>
        </p:txBody>
      </p:sp>
      <p:sp>
        <p:nvSpPr>
          <p:cNvPr id="4" name="Slide Number Placeholder 3">
            <a:extLst>
              <a:ext uri="{FF2B5EF4-FFF2-40B4-BE49-F238E27FC236}">
                <a16:creationId xmlns:a16="http://schemas.microsoft.com/office/drawing/2014/main" id="{DB2837FF-B58D-4715-AF06-D2BF494718AB}"/>
              </a:ext>
            </a:extLst>
          </p:cNvPr>
          <p:cNvSpPr>
            <a:spLocks noGrp="1"/>
          </p:cNvSpPr>
          <p:nvPr>
            <p:ph type="sldNum" sz="quarter" idx="12"/>
          </p:nvPr>
        </p:nvSpPr>
        <p:spPr/>
        <p:txBody>
          <a:bodyPr/>
          <a:lstStyle/>
          <a:p>
            <a:fld id="{7D390B86-BFAD-486C-88D7-4C2F923AC000}" type="slidenum">
              <a:rPr lang="en-US" smtClean="0"/>
              <a:pPr/>
              <a:t>50</a:t>
            </a:fld>
            <a:endParaRPr lang="en-US"/>
          </a:p>
        </p:txBody>
      </p:sp>
      <p:pic>
        <p:nvPicPr>
          <p:cNvPr id="115716" name="Picture 4" descr="Shocked, Upset, Person, Shock, People, Expression"/>
          <p:cNvPicPr>
            <a:picLocks noChangeAspect="1" noChangeArrowheads="1"/>
          </p:cNvPicPr>
          <p:nvPr/>
        </p:nvPicPr>
        <p:blipFill>
          <a:blip r:embed="rId3" cstate="print"/>
          <a:srcRect l="10805" r="14456"/>
          <a:stretch>
            <a:fillRect/>
          </a:stretch>
        </p:blipFill>
        <p:spPr bwMode="auto">
          <a:xfrm>
            <a:off x="441435" y="2463290"/>
            <a:ext cx="3831020" cy="3417249"/>
          </a:xfrm>
          <a:prstGeom prst="rect">
            <a:avLst/>
          </a:prstGeom>
          <a:noFill/>
        </p:spPr>
      </p:pic>
    </p:spTree>
    <p:extLst>
      <p:ext uri="{BB962C8B-B14F-4D97-AF65-F5344CB8AC3E}">
        <p14:creationId xmlns:p14="http://schemas.microsoft.com/office/powerpoint/2010/main" val="19097532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A4529-53EF-499A-B212-F0931ACB6721}"/>
              </a:ext>
            </a:extLst>
          </p:cNvPr>
          <p:cNvSpPr>
            <a:spLocks noGrp="1"/>
          </p:cNvSpPr>
          <p:nvPr>
            <p:ph type="title"/>
          </p:nvPr>
        </p:nvSpPr>
        <p:spPr>
          <a:xfrm>
            <a:off x="617484" y="0"/>
            <a:ext cx="10515600" cy="1325563"/>
          </a:xfrm>
        </p:spPr>
        <p:txBody>
          <a:bodyPr/>
          <a:lstStyle/>
          <a:p>
            <a:r>
              <a:rPr lang="en-US" b="1" dirty="0"/>
              <a:t>Design for Easy-Reading</a:t>
            </a:r>
          </a:p>
        </p:txBody>
      </p:sp>
      <p:sp>
        <p:nvSpPr>
          <p:cNvPr id="3" name="Content Placeholder 2">
            <a:extLst>
              <a:ext uri="{FF2B5EF4-FFF2-40B4-BE49-F238E27FC236}">
                <a16:creationId xmlns:a16="http://schemas.microsoft.com/office/drawing/2014/main" id="{55C70FD6-A335-484B-9E9D-63745F65BCBD}"/>
              </a:ext>
            </a:extLst>
          </p:cNvPr>
          <p:cNvSpPr>
            <a:spLocks noGrp="1"/>
          </p:cNvSpPr>
          <p:nvPr>
            <p:ph idx="1"/>
          </p:nvPr>
        </p:nvSpPr>
        <p:spPr>
          <a:xfrm>
            <a:off x="5029200" y="2412125"/>
            <a:ext cx="6857999" cy="3878316"/>
          </a:xfrm>
        </p:spPr>
        <p:txBody>
          <a:bodyPr>
            <a:normAutofit fontScale="32500" lnSpcReduction="20000"/>
          </a:bodyPr>
          <a:lstStyle/>
          <a:p>
            <a:pPr>
              <a:lnSpc>
                <a:spcPct val="130000"/>
              </a:lnSpc>
              <a:spcBef>
                <a:spcPts val="1200"/>
              </a:spcBef>
              <a:spcAft>
                <a:spcPts val="1200"/>
              </a:spcAft>
            </a:pPr>
            <a:r>
              <a:rPr lang="en-US" sz="8600" dirty="0"/>
              <a:t>We want our writing to help people get the information with the least possible burden.</a:t>
            </a:r>
          </a:p>
          <a:p>
            <a:pPr>
              <a:lnSpc>
                <a:spcPct val="130000"/>
              </a:lnSpc>
              <a:spcBef>
                <a:spcPts val="1200"/>
              </a:spcBef>
              <a:spcAft>
                <a:spcPts val="1200"/>
              </a:spcAft>
            </a:pPr>
            <a:r>
              <a:rPr lang="en-US" sz="8600" dirty="0"/>
              <a:t>In turn, they are more able to comply with requirements to get and keep their benefits.</a:t>
            </a:r>
          </a:p>
          <a:p>
            <a:endParaRPr lang="en-US" dirty="0"/>
          </a:p>
        </p:txBody>
      </p:sp>
      <p:sp>
        <p:nvSpPr>
          <p:cNvPr id="4" name="Slide Number Placeholder 3">
            <a:extLst>
              <a:ext uri="{FF2B5EF4-FFF2-40B4-BE49-F238E27FC236}">
                <a16:creationId xmlns:a16="http://schemas.microsoft.com/office/drawing/2014/main" id="{DB2837FF-B58D-4715-AF06-D2BF494718AB}"/>
              </a:ext>
            </a:extLst>
          </p:cNvPr>
          <p:cNvSpPr>
            <a:spLocks noGrp="1"/>
          </p:cNvSpPr>
          <p:nvPr>
            <p:ph type="sldNum" sz="quarter" idx="12"/>
          </p:nvPr>
        </p:nvSpPr>
        <p:spPr/>
        <p:txBody>
          <a:bodyPr/>
          <a:lstStyle/>
          <a:p>
            <a:fld id="{7D390B86-BFAD-486C-88D7-4C2F923AC000}" type="slidenum">
              <a:rPr lang="en-US" smtClean="0"/>
              <a:pPr/>
              <a:t>51</a:t>
            </a:fld>
            <a:endParaRPr lang="en-US"/>
          </a:p>
        </p:txBody>
      </p:sp>
      <p:pic>
        <p:nvPicPr>
          <p:cNvPr id="139266" name="Picture 2" descr="Ok, Ok Sign, A-Ok, Woman, Young, Isolated, Adult"/>
          <p:cNvPicPr>
            <a:picLocks noChangeAspect="1" noChangeArrowheads="1"/>
          </p:cNvPicPr>
          <p:nvPr/>
        </p:nvPicPr>
        <p:blipFill>
          <a:blip r:embed="rId3" cstate="print"/>
          <a:srcRect l="11362" r="14424"/>
          <a:stretch>
            <a:fillRect/>
          </a:stretch>
        </p:blipFill>
        <p:spPr bwMode="auto">
          <a:xfrm>
            <a:off x="977462" y="2112579"/>
            <a:ext cx="3720662" cy="3342290"/>
          </a:xfrm>
          <a:prstGeom prst="rect">
            <a:avLst/>
          </a:prstGeom>
          <a:noFill/>
        </p:spPr>
      </p:pic>
    </p:spTree>
    <p:extLst>
      <p:ext uri="{BB962C8B-B14F-4D97-AF65-F5344CB8AC3E}">
        <p14:creationId xmlns:p14="http://schemas.microsoft.com/office/powerpoint/2010/main" val="19097532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451D9-E719-4A46-80F7-335E52E40D3D}"/>
              </a:ext>
            </a:extLst>
          </p:cNvPr>
          <p:cNvSpPr>
            <a:spLocks noGrp="1"/>
          </p:cNvSpPr>
          <p:nvPr>
            <p:ph type="title"/>
          </p:nvPr>
        </p:nvSpPr>
        <p:spPr/>
        <p:txBody>
          <a:bodyPr>
            <a:normAutofit/>
          </a:bodyPr>
          <a:lstStyle/>
          <a:p>
            <a:r>
              <a:rPr lang="en-US" b="1" dirty="0"/>
              <a:t>What design elements make writing easy to follow?</a:t>
            </a:r>
          </a:p>
        </p:txBody>
      </p:sp>
      <p:sp>
        <p:nvSpPr>
          <p:cNvPr id="3" name="Content Placeholder 2">
            <a:extLst>
              <a:ext uri="{FF2B5EF4-FFF2-40B4-BE49-F238E27FC236}">
                <a16:creationId xmlns:a16="http://schemas.microsoft.com/office/drawing/2014/main" id="{F3989038-00A2-464B-97B4-258C738EF9FA}"/>
              </a:ext>
            </a:extLst>
          </p:cNvPr>
          <p:cNvSpPr>
            <a:spLocks noGrp="1"/>
          </p:cNvSpPr>
          <p:nvPr>
            <p:ph idx="1"/>
          </p:nvPr>
        </p:nvSpPr>
        <p:spPr>
          <a:xfrm>
            <a:off x="838200" y="2278386"/>
            <a:ext cx="10515600" cy="4351338"/>
          </a:xfrm>
        </p:spPr>
        <p:txBody>
          <a:bodyPr/>
          <a:lstStyle/>
          <a:p>
            <a:pPr>
              <a:spcBef>
                <a:spcPts val="1200"/>
              </a:spcBef>
              <a:spcAft>
                <a:spcPts val="1200"/>
              </a:spcAft>
              <a:buFont typeface="Wingdings" pitchFamily="2" charset="2"/>
              <a:buChar char="q"/>
            </a:pPr>
            <a:r>
              <a:rPr lang="en-US" dirty="0"/>
              <a:t>White space</a:t>
            </a:r>
          </a:p>
          <a:p>
            <a:pPr>
              <a:spcBef>
                <a:spcPts val="1200"/>
              </a:spcBef>
              <a:spcAft>
                <a:spcPts val="1200"/>
              </a:spcAft>
              <a:buFont typeface="Wingdings" pitchFamily="2" charset="2"/>
              <a:buChar char="q"/>
            </a:pPr>
            <a:r>
              <a:rPr lang="en-US" dirty="0"/>
              <a:t>Keeping the content together</a:t>
            </a:r>
          </a:p>
          <a:p>
            <a:pPr>
              <a:spcBef>
                <a:spcPts val="1200"/>
              </a:spcBef>
              <a:spcAft>
                <a:spcPts val="1200"/>
              </a:spcAft>
              <a:buFont typeface="Wingdings" pitchFamily="2" charset="2"/>
              <a:buChar char="q"/>
            </a:pPr>
            <a:r>
              <a:rPr lang="en-US" dirty="0"/>
              <a:t>Useful headings </a:t>
            </a:r>
          </a:p>
          <a:p>
            <a:pPr>
              <a:spcBef>
                <a:spcPts val="1200"/>
              </a:spcBef>
              <a:spcAft>
                <a:spcPts val="1200"/>
              </a:spcAft>
              <a:buFont typeface="Wingdings" pitchFamily="2" charset="2"/>
              <a:buChar char="q"/>
            </a:pPr>
            <a:r>
              <a:rPr lang="en-US" dirty="0"/>
              <a:t>Tables </a:t>
            </a:r>
          </a:p>
          <a:p>
            <a:pPr>
              <a:spcBef>
                <a:spcPts val="1200"/>
              </a:spcBef>
              <a:spcAft>
                <a:spcPts val="1200"/>
              </a:spcAft>
              <a:buFont typeface="Wingdings" pitchFamily="2" charset="2"/>
              <a:buChar char="q"/>
            </a:pPr>
            <a:r>
              <a:rPr lang="en-US" dirty="0"/>
              <a:t>Lists </a:t>
            </a:r>
          </a:p>
          <a:p>
            <a:pPr marL="0" indent="0">
              <a:buNone/>
            </a:pPr>
            <a:endParaRPr lang="en-US" dirty="0"/>
          </a:p>
        </p:txBody>
      </p:sp>
      <p:sp>
        <p:nvSpPr>
          <p:cNvPr id="4" name="Slide Number Placeholder 3">
            <a:extLst>
              <a:ext uri="{FF2B5EF4-FFF2-40B4-BE49-F238E27FC236}">
                <a16:creationId xmlns:a16="http://schemas.microsoft.com/office/drawing/2014/main" id="{972CE1A0-5C0C-4919-9E15-A9CBF554E0BC}"/>
              </a:ext>
            </a:extLst>
          </p:cNvPr>
          <p:cNvSpPr>
            <a:spLocks noGrp="1"/>
          </p:cNvSpPr>
          <p:nvPr>
            <p:ph type="sldNum" sz="quarter" idx="12"/>
          </p:nvPr>
        </p:nvSpPr>
        <p:spPr/>
        <p:txBody>
          <a:bodyPr/>
          <a:lstStyle/>
          <a:p>
            <a:fld id="{7D390B86-BFAD-486C-88D7-4C2F923AC000}" type="slidenum">
              <a:rPr lang="en-US" smtClean="0"/>
              <a:pPr/>
              <a:t>52</a:t>
            </a:fld>
            <a:endParaRPr lang="en-US"/>
          </a:p>
        </p:txBody>
      </p:sp>
    </p:spTree>
    <p:extLst>
      <p:ext uri="{BB962C8B-B14F-4D97-AF65-F5344CB8AC3E}">
        <p14:creationId xmlns:p14="http://schemas.microsoft.com/office/powerpoint/2010/main" val="10835824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white space?</a:t>
            </a:r>
            <a:br>
              <a:rPr lang="en-US" dirty="0"/>
            </a:br>
            <a:endParaRPr lang="en-US" dirty="0"/>
          </a:p>
        </p:txBody>
      </p:sp>
      <p:sp>
        <p:nvSpPr>
          <p:cNvPr id="3" name="Content Placeholder 2"/>
          <p:cNvSpPr>
            <a:spLocks noGrp="1"/>
          </p:cNvSpPr>
          <p:nvPr>
            <p:ph idx="1"/>
          </p:nvPr>
        </p:nvSpPr>
        <p:spPr>
          <a:xfrm>
            <a:off x="4587766" y="2203997"/>
            <a:ext cx="7173310" cy="4351338"/>
          </a:xfrm>
        </p:spPr>
        <p:txBody>
          <a:bodyPr>
            <a:normAutofit/>
          </a:bodyPr>
          <a:lstStyle/>
          <a:p>
            <a:r>
              <a:rPr lang="en-US" dirty="0"/>
              <a:t>White space is empty space that enhances readability. </a:t>
            </a:r>
          </a:p>
          <a:p>
            <a:pPr>
              <a:spcBef>
                <a:spcPts val="1200"/>
              </a:spcBef>
              <a:spcAft>
                <a:spcPts val="1200"/>
              </a:spcAft>
            </a:pPr>
            <a:r>
              <a:rPr lang="en-US" dirty="0"/>
              <a:t>Don’t try to cram everything into one small area. </a:t>
            </a:r>
          </a:p>
          <a:p>
            <a:r>
              <a:rPr lang="en-US" dirty="0"/>
              <a:t>Use white space to let your content breathe. </a:t>
            </a:r>
          </a:p>
          <a:p>
            <a:r>
              <a:rPr lang="en-US" dirty="0"/>
              <a:t>It’s better to have more slides than not enough spacing between lines and paragraphs.</a:t>
            </a:r>
          </a:p>
          <a:p>
            <a:endParaRPr lang="en-US" dirty="0"/>
          </a:p>
        </p:txBody>
      </p:sp>
      <p:sp>
        <p:nvSpPr>
          <p:cNvPr id="4" name="Slide Number Placeholder 3"/>
          <p:cNvSpPr>
            <a:spLocks noGrp="1"/>
          </p:cNvSpPr>
          <p:nvPr>
            <p:ph type="sldNum" sz="quarter" idx="12"/>
          </p:nvPr>
        </p:nvSpPr>
        <p:spPr/>
        <p:txBody>
          <a:bodyPr/>
          <a:lstStyle/>
          <a:p>
            <a:fld id="{7D390B86-BFAD-486C-88D7-4C2F923AC000}" type="slidenum">
              <a:rPr lang="en-US" smtClean="0"/>
              <a:pPr/>
              <a:t>53</a:t>
            </a:fld>
            <a:endParaRPr lang="en-US" dirty="0"/>
          </a:p>
        </p:txBody>
      </p:sp>
      <p:pic>
        <p:nvPicPr>
          <p:cNvPr id="69634" name="Picture 2" descr="Space, Empty, Wood Floor, Plant, Flowerpot, Boxwood"/>
          <p:cNvPicPr>
            <a:picLocks noChangeAspect="1" noChangeArrowheads="1"/>
          </p:cNvPicPr>
          <p:nvPr/>
        </p:nvPicPr>
        <p:blipFill>
          <a:blip r:embed="rId3" cstate="print"/>
          <a:srcRect r="13223"/>
          <a:stretch>
            <a:fillRect/>
          </a:stretch>
        </p:blipFill>
        <p:spPr bwMode="auto">
          <a:xfrm>
            <a:off x="565479" y="2301766"/>
            <a:ext cx="3801569" cy="3496902"/>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917" y="365125"/>
            <a:ext cx="10675883" cy="1325563"/>
          </a:xfrm>
        </p:spPr>
        <p:txBody>
          <a:bodyPr>
            <a:normAutofit/>
          </a:bodyPr>
          <a:lstStyle/>
          <a:p>
            <a:r>
              <a:rPr lang="en-US" sz="3600" dirty="0"/>
              <a:t>How can white space make writing easier to follow?</a:t>
            </a:r>
          </a:p>
        </p:txBody>
      </p:sp>
      <p:sp>
        <p:nvSpPr>
          <p:cNvPr id="3" name="Content Placeholder 2"/>
          <p:cNvSpPr>
            <a:spLocks noGrp="1"/>
          </p:cNvSpPr>
          <p:nvPr>
            <p:ph idx="1"/>
          </p:nvPr>
        </p:nvSpPr>
        <p:spPr>
          <a:xfrm>
            <a:off x="4666593" y="2475185"/>
            <a:ext cx="7252137" cy="4382815"/>
          </a:xfrm>
        </p:spPr>
        <p:txBody>
          <a:bodyPr>
            <a:normAutofit/>
          </a:bodyPr>
          <a:lstStyle/>
          <a:p>
            <a:r>
              <a:rPr lang="en-US" dirty="0"/>
              <a:t>In place of dense cluttered text, whitespace helps create a balanced, easy  to read page where you can find what you need without being overwhelmed.</a:t>
            </a:r>
          </a:p>
          <a:p>
            <a:r>
              <a:rPr lang="en-US" dirty="0"/>
              <a:t>White space can change the overall feel from scarily complex to laid-back and approachable.</a:t>
            </a:r>
          </a:p>
        </p:txBody>
      </p:sp>
      <p:sp>
        <p:nvSpPr>
          <p:cNvPr id="4" name="Slide Number Placeholder 3"/>
          <p:cNvSpPr>
            <a:spLocks noGrp="1"/>
          </p:cNvSpPr>
          <p:nvPr>
            <p:ph type="sldNum" sz="quarter" idx="12"/>
          </p:nvPr>
        </p:nvSpPr>
        <p:spPr/>
        <p:txBody>
          <a:bodyPr/>
          <a:lstStyle/>
          <a:p>
            <a:fld id="{7D390B86-BFAD-486C-88D7-4C2F923AC000}" type="slidenum">
              <a:rPr lang="en-US" smtClean="0"/>
              <a:pPr/>
              <a:t>54</a:t>
            </a:fld>
            <a:endParaRPr lang="en-US" dirty="0"/>
          </a:p>
        </p:txBody>
      </p:sp>
      <p:pic>
        <p:nvPicPr>
          <p:cNvPr id="67588" name="Picture 4" descr="Chart, Graph, Finance, Financial, Data, Stats"/>
          <p:cNvPicPr>
            <a:picLocks noChangeAspect="1" noChangeArrowheads="1"/>
          </p:cNvPicPr>
          <p:nvPr/>
        </p:nvPicPr>
        <p:blipFill>
          <a:blip r:embed="rId3" cstate="print"/>
          <a:srcRect l="38007" t="27536" r="5535"/>
          <a:stretch>
            <a:fillRect/>
          </a:stretch>
        </p:blipFill>
        <p:spPr bwMode="auto">
          <a:xfrm>
            <a:off x="472965" y="2386858"/>
            <a:ext cx="3909849" cy="3564241"/>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create more white space?  </a:t>
            </a:r>
            <a:br>
              <a:rPr lang="en-US" dirty="0"/>
            </a:br>
            <a:endParaRPr lang="en-US" dirty="0"/>
          </a:p>
        </p:txBody>
      </p:sp>
      <p:sp>
        <p:nvSpPr>
          <p:cNvPr id="3" name="Content Placeholder 2"/>
          <p:cNvSpPr>
            <a:spLocks noGrp="1"/>
          </p:cNvSpPr>
          <p:nvPr>
            <p:ph idx="1"/>
          </p:nvPr>
        </p:nvSpPr>
        <p:spPr>
          <a:xfrm>
            <a:off x="4230412" y="2285945"/>
            <a:ext cx="7961588" cy="4351338"/>
          </a:xfrm>
        </p:spPr>
        <p:txBody>
          <a:bodyPr/>
          <a:lstStyle/>
          <a:p>
            <a:r>
              <a:rPr lang="en-US" sz="2700" dirty="0"/>
              <a:t>Increase leading</a:t>
            </a:r>
          </a:p>
          <a:p>
            <a:r>
              <a:rPr lang="en-US" sz="2700" dirty="0"/>
              <a:t>Increase spacing between paragraphs</a:t>
            </a:r>
          </a:p>
          <a:p>
            <a:r>
              <a:rPr lang="en-US" sz="2700" dirty="0"/>
              <a:t>Use only enough images to support the main idea</a:t>
            </a:r>
          </a:p>
          <a:p>
            <a:r>
              <a:rPr lang="en-US" sz="2700" dirty="0"/>
              <a:t>Add more slides or pages; don’t try to cram it all in</a:t>
            </a:r>
          </a:p>
          <a:p>
            <a:endParaRPr lang="en-US" dirty="0"/>
          </a:p>
        </p:txBody>
      </p:sp>
      <p:sp>
        <p:nvSpPr>
          <p:cNvPr id="4" name="Date Placeholder 3"/>
          <p:cNvSpPr>
            <a:spLocks noGrp="1"/>
          </p:cNvSpPr>
          <p:nvPr>
            <p:ph type="dt" sz="half" idx="10"/>
          </p:nvPr>
        </p:nvSpPr>
        <p:spPr/>
        <p:txBody>
          <a:bodyPr/>
          <a:lstStyle/>
          <a:p>
            <a:r>
              <a:rPr lang="en-US"/>
              <a:t>11/5/2018</a:t>
            </a:r>
          </a:p>
        </p:txBody>
      </p:sp>
      <p:sp>
        <p:nvSpPr>
          <p:cNvPr id="5" name="Slide Number Placeholder 4"/>
          <p:cNvSpPr>
            <a:spLocks noGrp="1"/>
          </p:cNvSpPr>
          <p:nvPr>
            <p:ph type="sldNum" sz="quarter" idx="12"/>
          </p:nvPr>
        </p:nvSpPr>
        <p:spPr/>
        <p:txBody>
          <a:bodyPr/>
          <a:lstStyle/>
          <a:p>
            <a:fld id="{7D390B86-BFAD-486C-88D7-4C2F923AC000}" type="slidenum">
              <a:rPr lang="en-US" smtClean="0"/>
              <a:pPr/>
              <a:t>55</a:t>
            </a:fld>
            <a:endParaRPr lang="en-US"/>
          </a:p>
        </p:txBody>
      </p:sp>
      <p:pic>
        <p:nvPicPr>
          <p:cNvPr id="5122" name="Picture 2"/>
          <p:cNvPicPr>
            <a:picLocks noChangeAspect="1" noChangeArrowheads="1"/>
          </p:cNvPicPr>
          <p:nvPr/>
        </p:nvPicPr>
        <p:blipFill>
          <a:blip r:embed="rId2" cstate="print"/>
          <a:srcRect l="2371" t="26940" r="54310" b="30819"/>
          <a:stretch>
            <a:fillRect/>
          </a:stretch>
        </p:blipFill>
        <p:spPr bwMode="auto">
          <a:xfrm>
            <a:off x="346841" y="2259038"/>
            <a:ext cx="3799490" cy="3195832"/>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a:t>11/5/2018</a:t>
            </a:r>
          </a:p>
        </p:txBody>
      </p:sp>
      <p:sp>
        <p:nvSpPr>
          <p:cNvPr id="5" name="Slide Number Placeholder 4"/>
          <p:cNvSpPr>
            <a:spLocks noGrp="1"/>
          </p:cNvSpPr>
          <p:nvPr>
            <p:ph type="sldNum" sz="quarter" idx="12"/>
          </p:nvPr>
        </p:nvSpPr>
        <p:spPr/>
        <p:txBody>
          <a:bodyPr/>
          <a:lstStyle/>
          <a:p>
            <a:fld id="{7D390B86-BFAD-486C-88D7-4C2F923AC000}" type="slidenum">
              <a:rPr lang="en-US" smtClean="0"/>
              <a:pPr/>
              <a:t>56</a:t>
            </a:fld>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A02CD-91AB-497E-886E-B48A039D3472}"/>
              </a:ext>
            </a:extLst>
          </p:cNvPr>
          <p:cNvSpPr>
            <a:spLocks noGrp="1"/>
          </p:cNvSpPr>
          <p:nvPr>
            <p:ph type="title"/>
          </p:nvPr>
        </p:nvSpPr>
        <p:spPr>
          <a:xfrm>
            <a:off x="838200" y="365125"/>
            <a:ext cx="4979276" cy="1325563"/>
          </a:xfrm>
        </p:spPr>
        <p:txBody>
          <a:bodyPr>
            <a:normAutofit fontScale="90000"/>
          </a:bodyPr>
          <a:lstStyle/>
          <a:p>
            <a:r>
              <a:rPr lang="en-US" sz="4800" b="1" dirty="0"/>
              <a:t>Keep the content to-</a:t>
            </a:r>
            <a:br>
              <a:rPr lang="en-US" sz="4800" b="1" dirty="0"/>
            </a:br>
            <a:r>
              <a:rPr lang="en-US" sz="4800" b="1" dirty="0"/>
              <a:t>gether</a:t>
            </a:r>
          </a:p>
        </p:txBody>
      </p:sp>
      <p:sp>
        <p:nvSpPr>
          <p:cNvPr id="3" name="Content Placeholder 2">
            <a:extLst>
              <a:ext uri="{FF2B5EF4-FFF2-40B4-BE49-F238E27FC236}">
                <a16:creationId xmlns:a16="http://schemas.microsoft.com/office/drawing/2014/main" id="{FA76C7BA-7B84-4486-8034-FC2A617D02D9}"/>
              </a:ext>
            </a:extLst>
          </p:cNvPr>
          <p:cNvSpPr>
            <a:spLocks noGrp="1"/>
          </p:cNvSpPr>
          <p:nvPr>
            <p:ph idx="1"/>
          </p:nvPr>
        </p:nvSpPr>
        <p:spPr>
          <a:xfrm>
            <a:off x="5596759" y="2598137"/>
            <a:ext cx="5536324" cy="2840968"/>
          </a:xfrm>
        </p:spPr>
        <p:txBody>
          <a:bodyPr/>
          <a:lstStyle/>
          <a:p>
            <a:pPr marL="0" indent="0">
              <a:buNone/>
            </a:pPr>
            <a:endParaRPr lang="en-US" dirty="0"/>
          </a:p>
          <a:p>
            <a:r>
              <a:rPr lang="en-US" dirty="0"/>
              <a:t>Finish a word on the same line.</a:t>
            </a:r>
          </a:p>
          <a:p>
            <a:r>
              <a:rPr lang="en-US" dirty="0"/>
              <a:t>Finish a sentence on the same…</a:t>
            </a:r>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E73FC85D-2977-4ADF-A726-6D0F2BACF36C}"/>
              </a:ext>
            </a:extLst>
          </p:cNvPr>
          <p:cNvSpPr>
            <a:spLocks noGrp="1"/>
          </p:cNvSpPr>
          <p:nvPr>
            <p:ph type="sldNum" sz="quarter" idx="12"/>
          </p:nvPr>
        </p:nvSpPr>
        <p:spPr/>
        <p:txBody>
          <a:bodyPr/>
          <a:lstStyle/>
          <a:p>
            <a:fld id="{7D390B86-BFAD-486C-88D7-4C2F923AC000}" type="slidenum">
              <a:rPr lang="en-US" smtClean="0"/>
              <a:pPr/>
              <a:t>57</a:t>
            </a:fld>
            <a:endParaRPr lang="en-US" dirty="0"/>
          </a:p>
        </p:txBody>
      </p:sp>
      <p:pic>
        <p:nvPicPr>
          <p:cNvPr id="65538" name="Picture 2" descr="Thinking, Concentrating, Contemplative, Concentrate"/>
          <p:cNvPicPr>
            <a:picLocks noChangeAspect="1" noChangeArrowheads="1"/>
          </p:cNvPicPr>
          <p:nvPr/>
        </p:nvPicPr>
        <p:blipFill>
          <a:blip r:embed="rId3" cstate="print"/>
          <a:srcRect l="14678" r="19632" b="798"/>
          <a:stretch>
            <a:fillRect/>
          </a:stretch>
        </p:blipFill>
        <p:spPr bwMode="auto">
          <a:xfrm>
            <a:off x="804042" y="2036778"/>
            <a:ext cx="4209392" cy="4237895"/>
          </a:xfrm>
          <a:prstGeom prst="rect">
            <a:avLst/>
          </a:prstGeom>
          <a:noFill/>
        </p:spPr>
      </p:pic>
      <p:pic>
        <p:nvPicPr>
          <p:cNvPr id="242690" name="Picture 2" descr="Dislike, Hand, Thumb, Down, No, Red"/>
          <p:cNvPicPr>
            <a:picLocks noChangeAspect="1" noChangeArrowheads="1"/>
          </p:cNvPicPr>
          <p:nvPr/>
        </p:nvPicPr>
        <p:blipFill>
          <a:blip r:embed="rId4" cstate="print"/>
          <a:srcRect/>
          <a:stretch>
            <a:fillRect/>
          </a:stretch>
        </p:blipFill>
        <p:spPr bwMode="auto">
          <a:xfrm>
            <a:off x="10418926" y="504497"/>
            <a:ext cx="1074460" cy="1186520"/>
          </a:xfrm>
          <a:prstGeom prst="rect">
            <a:avLst/>
          </a:prstGeom>
          <a:noFill/>
        </p:spPr>
      </p:pic>
    </p:spTree>
    <p:extLst>
      <p:ext uri="{BB962C8B-B14F-4D97-AF65-F5344CB8AC3E}">
        <p14:creationId xmlns:p14="http://schemas.microsoft.com/office/powerpoint/2010/main" val="15867123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A02CD-91AB-497E-886E-B48A039D3472}"/>
              </a:ext>
            </a:extLst>
          </p:cNvPr>
          <p:cNvSpPr>
            <a:spLocks noGrp="1"/>
          </p:cNvSpPr>
          <p:nvPr>
            <p:ph type="title"/>
          </p:nvPr>
        </p:nvSpPr>
        <p:spPr>
          <a:xfrm>
            <a:off x="838200" y="365125"/>
            <a:ext cx="10515600" cy="1325563"/>
          </a:xfrm>
        </p:spPr>
        <p:txBody>
          <a:bodyPr>
            <a:normAutofit/>
          </a:bodyPr>
          <a:lstStyle/>
          <a:p>
            <a:r>
              <a:rPr lang="en-US" sz="4800" b="1" dirty="0"/>
              <a:t>Keep the content together</a:t>
            </a:r>
          </a:p>
        </p:txBody>
      </p:sp>
      <p:sp>
        <p:nvSpPr>
          <p:cNvPr id="3" name="Content Placeholder 2">
            <a:extLst>
              <a:ext uri="{FF2B5EF4-FFF2-40B4-BE49-F238E27FC236}">
                <a16:creationId xmlns:a16="http://schemas.microsoft.com/office/drawing/2014/main" id="{FA76C7BA-7B84-4486-8034-FC2A617D02D9}"/>
              </a:ext>
            </a:extLst>
          </p:cNvPr>
          <p:cNvSpPr>
            <a:spLocks noGrp="1"/>
          </p:cNvSpPr>
          <p:nvPr>
            <p:ph idx="1"/>
          </p:nvPr>
        </p:nvSpPr>
        <p:spPr>
          <a:xfrm>
            <a:off x="5378669" y="1967515"/>
            <a:ext cx="6571593" cy="4351338"/>
          </a:xfrm>
        </p:spPr>
        <p:txBody>
          <a:bodyPr/>
          <a:lstStyle/>
          <a:p>
            <a:pPr marL="0" indent="0">
              <a:buNone/>
            </a:pPr>
            <a:endParaRPr lang="en-US" sz="2400" dirty="0"/>
          </a:p>
          <a:p>
            <a:r>
              <a:rPr lang="en-US" dirty="0"/>
              <a:t>Finish a word on the same line.</a:t>
            </a:r>
          </a:p>
          <a:p>
            <a:r>
              <a:rPr lang="en-US" dirty="0"/>
              <a:t>Finish a sentence on the same page.</a:t>
            </a:r>
          </a:p>
          <a:p>
            <a:r>
              <a:rPr lang="en-US" dirty="0"/>
              <a:t>Finish a paragraph on the same page</a:t>
            </a:r>
            <a:r>
              <a:rPr lang="en-US" sz="2400" dirty="0"/>
              <a:t>.</a:t>
            </a:r>
          </a:p>
          <a:p>
            <a:pPr marL="0" indent="0">
              <a:buNone/>
            </a:pPr>
            <a:endParaRPr lang="en-US" dirty="0"/>
          </a:p>
        </p:txBody>
      </p:sp>
      <p:sp>
        <p:nvSpPr>
          <p:cNvPr id="4" name="Slide Number Placeholder 3">
            <a:extLst>
              <a:ext uri="{FF2B5EF4-FFF2-40B4-BE49-F238E27FC236}">
                <a16:creationId xmlns:a16="http://schemas.microsoft.com/office/drawing/2014/main" id="{E73FC85D-2977-4ADF-A726-6D0F2BACF36C}"/>
              </a:ext>
            </a:extLst>
          </p:cNvPr>
          <p:cNvSpPr>
            <a:spLocks noGrp="1"/>
          </p:cNvSpPr>
          <p:nvPr>
            <p:ph type="sldNum" sz="quarter" idx="12"/>
          </p:nvPr>
        </p:nvSpPr>
        <p:spPr/>
        <p:txBody>
          <a:bodyPr/>
          <a:lstStyle/>
          <a:p>
            <a:fld id="{7D390B86-BFAD-486C-88D7-4C2F923AC000}" type="slidenum">
              <a:rPr lang="en-US" smtClean="0"/>
              <a:pPr/>
              <a:t>58</a:t>
            </a:fld>
            <a:endParaRPr lang="en-US"/>
          </a:p>
        </p:txBody>
      </p:sp>
      <p:pic>
        <p:nvPicPr>
          <p:cNvPr id="160770" name="Picture 2" descr="Young, People, Woman, Isolated, Desktop, Adult, Person"/>
          <p:cNvPicPr>
            <a:picLocks noChangeAspect="1" noChangeArrowheads="1"/>
          </p:cNvPicPr>
          <p:nvPr/>
        </p:nvPicPr>
        <p:blipFill>
          <a:blip r:embed="rId3" cstate="print"/>
          <a:srcRect l="6747" r="29804"/>
          <a:stretch>
            <a:fillRect/>
          </a:stretch>
        </p:blipFill>
        <p:spPr bwMode="auto">
          <a:xfrm>
            <a:off x="961697" y="1734207"/>
            <a:ext cx="4166229" cy="4377560"/>
          </a:xfrm>
          <a:prstGeom prst="rect">
            <a:avLst/>
          </a:prstGeom>
          <a:noFill/>
        </p:spPr>
      </p:pic>
      <p:pic>
        <p:nvPicPr>
          <p:cNvPr id="240644" name="Picture 4" descr="Hand, Like, Thumb, Up, Confirm, Okay, Go, Green"/>
          <p:cNvPicPr>
            <a:picLocks noChangeAspect="1" noChangeArrowheads="1"/>
          </p:cNvPicPr>
          <p:nvPr/>
        </p:nvPicPr>
        <p:blipFill>
          <a:blip r:embed="rId4" cstate="print"/>
          <a:srcRect/>
          <a:stretch>
            <a:fillRect/>
          </a:stretch>
        </p:blipFill>
        <p:spPr bwMode="auto">
          <a:xfrm>
            <a:off x="10166680" y="394136"/>
            <a:ext cx="1181236" cy="1304433"/>
          </a:xfrm>
          <a:prstGeom prst="rect">
            <a:avLst/>
          </a:prstGeom>
          <a:noFill/>
        </p:spPr>
      </p:pic>
    </p:spTree>
    <p:extLst>
      <p:ext uri="{BB962C8B-B14F-4D97-AF65-F5344CB8AC3E}">
        <p14:creationId xmlns:p14="http://schemas.microsoft.com/office/powerpoint/2010/main" val="15867123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64DC4-1DEC-4FE5-8BD1-625FBEC53EF9}"/>
              </a:ext>
            </a:extLst>
          </p:cNvPr>
          <p:cNvSpPr>
            <a:spLocks noGrp="1"/>
          </p:cNvSpPr>
          <p:nvPr>
            <p:ph type="title"/>
          </p:nvPr>
        </p:nvSpPr>
        <p:spPr/>
        <p:txBody>
          <a:bodyPr/>
          <a:lstStyle/>
          <a:p>
            <a:r>
              <a:rPr lang="en-US" dirty="0"/>
              <a:t>Useful Headings</a:t>
            </a:r>
          </a:p>
        </p:txBody>
      </p:sp>
      <p:sp>
        <p:nvSpPr>
          <p:cNvPr id="3" name="Content Placeholder 2">
            <a:extLst>
              <a:ext uri="{FF2B5EF4-FFF2-40B4-BE49-F238E27FC236}">
                <a16:creationId xmlns:a16="http://schemas.microsoft.com/office/drawing/2014/main" id="{90A823BD-4C7E-4C02-99A5-3D4BC56DCF20}"/>
              </a:ext>
            </a:extLst>
          </p:cNvPr>
          <p:cNvSpPr>
            <a:spLocks noGrp="1"/>
          </p:cNvSpPr>
          <p:nvPr>
            <p:ph idx="1"/>
          </p:nvPr>
        </p:nvSpPr>
        <p:spPr/>
        <p:txBody>
          <a:bodyPr/>
          <a:lstStyle/>
          <a:p>
            <a:r>
              <a:rPr lang="en-US" dirty="0"/>
              <a:t> Help the reader to skim and scan</a:t>
            </a:r>
          </a:p>
          <a:p>
            <a:r>
              <a:rPr lang="en-US" dirty="0"/>
              <a:t>Are concise and descriptive</a:t>
            </a:r>
          </a:p>
          <a:p>
            <a:r>
              <a:rPr lang="en-US" dirty="0"/>
              <a:t>Focus on clarity over brevity</a:t>
            </a:r>
          </a:p>
          <a:p>
            <a:r>
              <a:rPr lang="en-US" dirty="0"/>
              <a:t>Provide clear structure</a:t>
            </a: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DB3EB928-03C1-4C7B-9FBF-8EBF4AAD6086}"/>
              </a:ext>
            </a:extLst>
          </p:cNvPr>
          <p:cNvSpPr>
            <a:spLocks noGrp="1"/>
          </p:cNvSpPr>
          <p:nvPr>
            <p:ph type="sldNum" sz="quarter" idx="12"/>
          </p:nvPr>
        </p:nvSpPr>
        <p:spPr/>
        <p:txBody>
          <a:bodyPr/>
          <a:lstStyle/>
          <a:p>
            <a:fld id="{7D390B86-BFAD-486C-88D7-4C2F923AC000}" type="slidenum">
              <a:rPr lang="en-US" smtClean="0"/>
              <a:pPr/>
              <a:t>59</a:t>
            </a:fld>
            <a:endParaRPr lang="en-US"/>
          </a:p>
        </p:txBody>
      </p:sp>
    </p:spTree>
    <p:extLst>
      <p:ext uri="{BB962C8B-B14F-4D97-AF65-F5344CB8AC3E}">
        <p14:creationId xmlns:p14="http://schemas.microsoft.com/office/powerpoint/2010/main" val="3086015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1D1E0-1510-4C4D-9CD1-49B17DF26092}"/>
              </a:ext>
            </a:extLst>
          </p:cNvPr>
          <p:cNvSpPr>
            <a:spLocks noGrp="1"/>
          </p:cNvSpPr>
          <p:nvPr>
            <p:ph type="title"/>
          </p:nvPr>
        </p:nvSpPr>
        <p:spPr/>
        <p:txBody>
          <a:bodyPr/>
          <a:lstStyle/>
          <a:p>
            <a:r>
              <a:rPr lang="en-US" dirty="0"/>
              <a:t>The 4 Parts of Accessible Resources: </a:t>
            </a:r>
          </a:p>
        </p:txBody>
      </p:sp>
      <p:sp>
        <p:nvSpPr>
          <p:cNvPr id="10" name="Content Placeholder 9"/>
          <p:cNvSpPr>
            <a:spLocks noGrp="1"/>
          </p:cNvSpPr>
          <p:nvPr>
            <p:ph idx="1"/>
          </p:nvPr>
        </p:nvSpPr>
        <p:spPr>
          <a:xfrm>
            <a:off x="5538953" y="2412125"/>
            <a:ext cx="6364013" cy="3906728"/>
          </a:xfrm>
        </p:spPr>
        <p:txBody>
          <a:bodyPr>
            <a:normAutofit/>
          </a:bodyPr>
          <a:lstStyle/>
          <a:p>
            <a:pPr marL="571500" indent="-571500">
              <a:spcBef>
                <a:spcPts val="1200"/>
              </a:spcBef>
              <a:spcAft>
                <a:spcPts val="1200"/>
              </a:spcAft>
              <a:buFont typeface="+mj-lt"/>
              <a:buAutoNum type="romanUcPeriod"/>
            </a:pPr>
            <a:r>
              <a:rPr lang="en-US" dirty="0"/>
              <a:t>Clear and readable</a:t>
            </a:r>
          </a:p>
          <a:p>
            <a:pPr marL="571500" indent="-571500">
              <a:spcBef>
                <a:spcPts val="1200"/>
              </a:spcBef>
              <a:spcAft>
                <a:spcPts val="1200"/>
              </a:spcAft>
              <a:buFont typeface="+mj-lt"/>
              <a:buAutoNum type="romanUcPeriod"/>
            </a:pPr>
            <a:r>
              <a:rPr lang="en-US" dirty="0"/>
              <a:t>Easy to follow and understand</a:t>
            </a:r>
          </a:p>
          <a:p>
            <a:pPr marL="571500" indent="-571500">
              <a:spcBef>
                <a:spcPts val="1200"/>
              </a:spcBef>
              <a:spcAft>
                <a:spcPts val="1200"/>
              </a:spcAft>
              <a:buFont typeface="+mj-lt"/>
              <a:buAutoNum type="romanUcPeriod"/>
            </a:pPr>
            <a:r>
              <a:rPr lang="en-US" dirty="0"/>
              <a:t>Readable by assistive technologies</a:t>
            </a:r>
          </a:p>
          <a:p>
            <a:pPr marL="571500" indent="-571500">
              <a:spcBef>
                <a:spcPts val="1200"/>
              </a:spcBef>
              <a:spcAft>
                <a:spcPts val="1200"/>
              </a:spcAft>
              <a:buFont typeface="+mj-lt"/>
              <a:buAutoNum type="romanUcPeriod"/>
            </a:pPr>
            <a:r>
              <a:rPr lang="en-US" dirty="0"/>
              <a:t>Available in alternative formats</a:t>
            </a:r>
            <a:endParaRPr lang="en-US" b="1" dirty="0"/>
          </a:p>
          <a:p>
            <a:pPr>
              <a:buNone/>
            </a:pPr>
            <a:endParaRPr lang="en-US" dirty="0"/>
          </a:p>
        </p:txBody>
      </p:sp>
      <p:sp>
        <p:nvSpPr>
          <p:cNvPr id="4" name="Slide Number Placeholder 3">
            <a:extLst>
              <a:ext uri="{FF2B5EF4-FFF2-40B4-BE49-F238E27FC236}">
                <a16:creationId xmlns:a16="http://schemas.microsoft.com/office/drawing/2014/main" id="{9C19524E-8C91-4BC8-BF9F-1E7DD7D360AB}"/>
              </a:ext>
            </a:extLst>
          </p:cNvPr>
          <p:cNvSpPr>
            <a:spLocks noGrp="1"/>
          </p:cNvSpPr>
          <p:nvPr>
            <p:ph type="sldNum" sz="quarter" idx="12"/>
          </p:nvPr>
        </p:nvSpPr>
        <p:spPr/>
        <p:txBody>
          <a:bodyPr/>
          <a:lstStyle/>
          <a:p>
            <a:fld id="{7D390B86-BFAD-486C-88D7-4C2F923AC000}" type="slidenum">
              <a:rPr lang="en-US" smtClean="0"/>
              <a:pPr/>
              <a:t>6</a:t>
            </a:fld>
            <a:endParaRPr lang="en-US"/>
          </a:p>
        </p:txBody>
      </p:sp>
      <p:sp>
        <p:nvSpPr>
          <p:cNvPr id="6" name="Content Placeholder 2">
            <a:extLst>
              <a:ext uri="{FF2B5EF4-FFF2-40B4-BE49-F238E27FC236}">
                <a16:creationId xmlns:a16="http://schemas.microsoft.com/office/drawing/2014/main" id="{8688FEBA-9B38-436E-A2C4-99DB0FCFD96E}"/>
              </a:ext>
            </a:extLst>
          </p:cNvPr>
          <p:cNvSpPr txBox="1">
            <a:spLocks/>
          </p:cNvSpPr>
          <p:nvPr/>
        </p:nvSpPr>
        <p:spPr>
          <a:xfrm>
            <a:off x="4498428" y="2547062"/>
            <a:ext cx="7378262" cy="38064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b="1" dirty="0"/>
          </a:p>
          <a:p>
            <a:endParaRPr lang="en-US" dirty="0"/>
          </a:p>
        </p:txBody>
      </p:sp>
      <p:pic>
        <p:nvPicPr>
          <p:cNvPr id="8" name="Picture 2"/>
          <p:cNvPicPr>
            <a:picLocks noChangeAspect="1" noChangeArrowheads="1"/>
          </p:cNvPicPr>
          <p:nvPr/>
        </p:nvPicPr>
        <p:blipFill>
          <a:blip r:embed="rId3" cstate="print"/>
          <a:srcRect l="52644" t="43534" r="6372" b="16595"/>
          <a:stretch>
            <a:fillRect/>
          </a:stretch>
        </p:blipFill>
        <p:spPr bwMode="auto">
          <a:xfrm>
            <a:off x="409902" y="2124142"/>
            <a:ext cx="4824249" cy="3519916"/>
          </a:xfrm>
          <a:prstGeom prst="rect">
            <a:avLst/>
          </a:prstGeom>
          <a:noFill/>
          <a:ln w="9525">
            <a:noFill/>
            <a:miter lim="800000"/>
            <a:headEnd/>
            <a:tailEnd/>
          </a:ln>
        </p:spPr>
      </p:pic>
    </p:spTree>
    <p:extLst>
      <p:ext uri="{BB962C8B-B14F-4D97-AF65-F5344CB8AC3E}">
        <p14:creationId xmlns:p14="http://schemas.microsoft.com/office/powerpoint/2010/main" val="14158126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Useful headings are concise and descriptive</a:t>
            </a:r>
          </a:p>
        </p:txBody>
      </p:sp>
      <p:sp>
        <p:nvSpPr>
          <p:cNvPr id="3" name="Content Placeholder 2"/>
          <p:cNvSpPr>
            <a:spLocks noGrp="1"/>
          </p:cNvSpPr>
          <p:nvPr>
            <p:ph idx="1"/>
          </p:nvPr>
        </p:nvSpPr>
        <p:spPr/>
        <p:txBody>
          <a:bodyPr/>
          <a:lstStyle/>
          <a:p>
            <a:pPr>
              <a:buFont typeface="Wingdings" pitchFamily="2" charset="2"/>
              <a:buChar char="q"/>
            </a:pPr>
            <a:r>
              <a:rPr lang="en-US" b="1" dirty="0"/>
              <a:t>Question headings </a:t>
            </a:r>
            <a:r>
              <a:rPr lang="en-US" dirty="0"/>
              <a:t>– most recommended; questions your audience ask</a:t>
            </a:r>
          </a:p>
          <a:p>
            <a:pPr>
              <a:buFont typeface="Wingdings" pitchFamily="2" charset="2"/>
              <a:buChar char="q"/>
            </a:pPr>
            <a:r>
              <a:rPr lang="en-US" b="1" dirty="0"/>
              <a:t>Statement headings </a:t>
            </a:r>
            <a:r>
              <a:rPr lang="en-US" dirty="0"/>
              <a:t>– next best choice; should be very specific</a:t>
            </a:r>
          </a:p>
          <a:p>
            <a:pPr>
              <a:buFont typeface="Wingdings" pitchFamily="2" charset="2"/>
              <a:buChar char="q"/>
            </a:pPr>
            <a:r>
              <a:rPr lang="en-US" b="1" dirty="0"/>
              <a:t>Topic headings </a:t>
            </a:r>
            <a:r>
              <a:rPr lang="en-US" dirty="0"/>
              <a:t>– okay too, but if too vague, they are not as useful and may even confuse the reader</a:t>
            </a:r>
          </a:p>
          <a:p>
            <a:pPr>
              <a:buNone/>
            </a:pPr>
            <a:endParaRPr lang="en-US" dirty="0"/>
          </a:p>
        </p:txBody>
      </p:sp>
      <p:sp>
        <p:nvSpPr>
          <p:cNvPr id="4" name="Slide Number Placeholder 3"/>
          <p:cNvSpPr>
            <a:spLocks noGrp="1"/>
          </p:cNvSpPr>
          <p:nvPr>
            <p:ph type="sldNum" sz="quarter" idx="12"/>
          </p:nvPr>
        </p:nvSpPr>
        <p:spPr/>
        <p:txBody>
          <a:bodyPr/>
          <a:lstStyle/>
          <a:p>
            <a:fld id="{7D390B86-BFAD-486C-88D7-4C2F923AC000}" type="slidenum">
              <a:rPr lang="en-US" smtClean="0"/>
              <a:pPr/>
              <a:t>60</a:t>
            </a:fld>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BB9AE-FB92-404B-AD94-0BF1F9CC4262}"/>
              </a:ext>
            </a:extLst>
          </p:cNvPr>
          <p:cNvSpPr>
            <a:spLocks noGrp="1"/>
          </p:cNvSpPr>
          <p:nvPr>
            <p:ph type="title"/>
          </p:nvPr>
        </p:nvSpPr>
        <p:spPr>
          <a:xfrm>
            <a:off x="948559" y="664670"/>
            <a:ext cx="10515600" cy="1325563"/>
          </a:xfrm>
        </p:spPr>
        <p:txBody>
          <a:bodyPr>
            <a:normAutofit fontScale="90000"/>
          </a:bodyPr>
          <a:lstStyle/>
          <a:p>
            <a:r>
              <a:rPr lang="en-US" sz="4900" b="1" dirty="0"/>
              <a:t>Useful headings focus on clarity over brevity</a:t>
            </a:r>
            <a:br>
              <a:rPr lang="en-US" b="1" dirty="0"/>
            </a:br>
            <a:endParaRPr lang="en-US" dirty="0"/>
          </a:p>
        </p:txBody>
      </p:sp>
      <p:sp>
        <p:nvSpPr>
          <p:cNvPr id="3" name="Content Placeholder 2">
            <a:extLst>
              <a:ext uri="{FF2B5EF4-FFF2-40B4-BE49-F238E27FC236}">
                <a16:creationId xmlns:a16="http://schemas.microsoft.com/office/drawing/2014/main" id="{00E7B283-3478-484A-95AB-364B0D91A0B4}"/>
              </a:ext>
            </a:extLst>
          </p:cNvPr>
          <p:cNvSpPr>
            <a:spLocks noGrp="1"/>
          </p:cNvSpPr>
          <p:nvPr>
            <p:ph idx="1"/>
          </p:nvPr>
        </p:nvSpPr>
        <p:spPr>
          <a:xfrm>
            <a:off x="838200" y="2128290"/>
            <a:ext cx="10515600" cy="4351338"/>
          </a:xfrm>
        </p:spPr>
        <p:txBody>
          <a:bodyPr/>
          <a:lstStyle/>
          <a:p>
            <a:pPr marL="0" indent="0">
              <a:buNone/>
            </a:pPr>
            <a:r>
              <a:rPr lang="en-US" dirty="0"/>
              <a:t>In the example below, the </a:t>
            </a:r>
            <a:r>
              <a:rPr lang="en-US" b="1" dirty="0"/>
              <a:t>question headings </a:t>
            </a:r>
            <a:r>
              <a:rPr lang="en-US" dirty="0"/>
              <a:t>in the right column are more informative than the </a:t>
            </a:r>
            <a:r>
              <a:rPr lang="en-US" b="1" dirty="0"/>
              <a:t>topic headings </a:t>
            </a:r>
            <a:r>
              <a:rPr lang="en-US" dirty="0"/>
              <a:t>on the left.</a:t>
            </a:r>
          </a:p>
          <a:p>
            <a:endParaRPr lang="en-US" dirty="0"/>
          </a:p>
        </p:txBody>
      </p:sp>
      <p:sp>
        <p:nvSpPr>
          <p:cNvPr id="4" name="Slide Number Placeholder 3">
            <a:extLst>
              <a:ext uri="{FF2B5EF4-FFF2-40B4-BE49-F238E27FC236}">
                <a16:creationId xmlns:a16="http://schemas.microsoft.com/office/drawing/2014/main" id="{EE303991-25D8-4FE6-A53F-F01D962D251B}"/>
              </a:ext>
            </a:extLst>
          </p:cNvPr>
          <p:cNvSpPr>
            <a:spLocks noGrp="1"/>
          </p:cNvSpPr>
          <p:nvPr>
            <p:ph type="sldNum" sz="quarter" idx="12"/>
          </p:nvPr>
        </p:nvSpPr>
        <p:spPr/>
        <p:txBody>
          <a:bodyPr/>
          <a:lstStyle/>
          <a:p>
            <a:fld id="{7D390B86-BFAD-486C-88D7-4C2F923AC000}" type="slidenum">
              <a:rPr lang="en-US" smtClean="0"/>
              <a:pPr/>
              <a:t>61</a:t>
            </a:fld>
            <a:endParaRPr lang="en-US"/>
          </a:p>
        </p:txBody>
      </p:sp>
      <p:graphicFrame>
        <p:nvGraphicFramePr>
          <p:cNvPr id="5" name="Table 4">
            <a:extLst>
              <a:ext uri="{FF2B5EF4-FFF2-40B4-BE49-F238E27FC236}">
                <a16:creationId xmlns:a16="http://schemas.microsoft.com/office/drawing/2014/main" id="{329352AC-3029-40BD-8744-22849E70288F}"/>
              </a:ext>
            </a:extLst>
          </p:cNvPr>
          <p:cNvGraphicFramePr>
            <a:graphicFrameLocks noGrp="1"/>
          </p:cNvGraphicFramePr>
          <p:nvPr>
            <p:extLst>
              <p:ext uri="{D42A27DB-BD31-4B8C-83A1-F6EECF244321}">
                <p14:modId xmlns:p14="http://schemas.microsoft.com/office/powerpoint/2010/main" val="1230538976"/>
              </p:ext>
            </p:extLst>
          </p:nvPr>
        </p:nvGraphicFramePr>
        <p:xfrm>
          <a:off x="909146" y="3602420"/>
          <a:ext cx="10134600" cy="2133600"/>
        </p:xfrm>
        <a:graphic>
          <a:graphicData uri="http://schemas.openxmlformats.org/drawingml/2006/table">
            <a:tbl>
              <a:tblPr firstRow="1" bandRow="1">
                <a:tableStyleId>{5C22544A-7EE6-4342-B048-85BDC9FD1C3A}</a:tableStyleId>
              </a:tblPr>
              <a:tblGrid>
                <a:gridCol w="5067300">
                  <a:extLst>
                    <a:ext uri="{9D8B030D-6E8A-4147-A177-3AD203B41FA5}">
                      <a16:colId xmlns:a16="http://schemas.microsoft.com/office/drawing/2014/main" val="3489772586"/>
                    </a:ext>
                  </a:extLst>
                </a:gridCol>
                <a:gridCol w="5067300">
                  <a:extLst>
                    <a:ext uri="{9D8B030D-6E8A-4147-A177-3AD203B41FA5}">
                      <a16:colId xmlns:a16="http://schemas.microsoft.com/office/drawing/2014/main" val="959885533"/>
                    </a:ext>
                  </a:extLst>
                </a:gridCol>
              </a:tblGrid>
              <a:tr h="370840">
                <a:tc>
                  <a:txBody>
                    <a:bodyPr/>
                    <a:lstStyle/>
                    <a:p>
                      <a:r>
                        <a:rPr lang="en-US" sz="3200" dirty="0"/>
                        <a:t>Topic Headings</a:t>
                      </a:r>
                    </a:p>
                  </a:txBody>
                  <a:tcPr/>
                </a:tc>
                <a:tc>
                  <a:txBody>
                    <a:bodyPr/>
                    <a:lstStyle/>
                    <a:p>
                      <a:r>
                        <a:rPr lang="en-US" sz="3200" dirty="0"/>
                        <a:t>Question Headings</a:t>
                      </a:r>
                    </a:p>
                  </a:txBody>
                  <a:tcPr/>
                </a:tc>
                <a:extLst>
                  <a:ext uri="{0D108BD9-81ED-4DB2-BD59-A6C34878D82A}">
                    <a16:rowId xmlns:a16="http://schemas.microsoft.com/office/drawing/2014/main" val="352403967"/>
                  </a:ext>
                </a:extLst>
              </a:tr>
              <a:tr h="370840">
                <a:tc>
                  <a:txBody>
                    <a:bodyPr/>
                    <a:lstStyle/>
                    <a:p>
                      <a:r>
                        <a:rPr lang="en-US" sz="2800" dirty="0"/>
                        <a:t>Applications</a:t>
                      </a:r>
                    </a:p>
                  </a:txBody>
                  <a:tcPr/>
                </a:tc>
                <a:tc>
                  <a:txBody>
                    <a:bodyPr/>
                    <a:lstStyle/>
                    <a:p>
                      <a:r>
                        <a:rPr lang="en-US" sz="2800" dirty="0"/>
                        <a:t>How to I apply for KanCare?</a:t>
                      </a:r>
                    </a:p>
                  </a:txBody>
                  <a:tcPr/>
                </a:tc>
                <a:extLst>
                  <a:ext uri="{0D108BD9-81ED-4DB2-BD59-A6C34878D82A}">
                    <a16:rowId xmlns:a16="http://schemas.microsoft.com/office/drawing/2014/main" val="2136173571"/>
                  </a:ext>
                </a:extLst>
              </a:tr>
              <a:tr h="370840">
                <a:tc>
                  <a:txBody>
                    <a:bodyPr/>
                    <a:lstStyle/>
                    <a:p>
                      <a:r>
                        <a:rPr lang="en-US" sz="2800" dirty="0"/>
                        <a:t>Appeals</a:t>
                      </a:r>
                    </a:p>
                  </a:txBody>
                  <a:tcPr/>
                </a:tc>
                <a:tc>
                  <a:txBody>
                    <a:bodyPr/>
                    <a:lstStyle/>
                    <a:p>
                      <a:r>
                        <a:rPr lang="en-US" sz="2800" dirty="0"/>
                        <a:t>What is the appeal deadline?</a:t>
                      </a:r>
                    </a:p>
                  </a:txBody>
                  <a:tcPr/>
                </a:tc>
                <a:extLst>
                  <a:ext uri="{0D108BD9-81ED-4DB2-BD59-A6C34878D82A}">
                    <a16:rowId xmlns:a16="http://schemas.microsoft.com/office/drawing/2014/main" val="516397842"/>
                  </a:ext>
                </a:extLst>
              </a:tr>
              <a:tr h="370840">
                <a:tc>
                  <a:txBody>
                    <a:bodyPr/>
                    <a:lstStyle/>
                    <a:p>
                      <a:r>
                        <a:rPr lang="en-US" sz="2800" dirty="0"/>
                        <a:t>Grievances</a:t>
                      </a:r>
                    </a:p>
                  </a:txBody>
                  <a:tcPr/>
                </a:tc>
                <a:tc>
                  <a:txBody>
                    <a:bodyPr/>
                    <a:lstStyle/>
                    <a:p>
                      <a:r>
                        <a:rPr lang="en-US" sz="2800" dirty="0"/>
                        <a:t>Where do I submit a grievance?</a:t>
                      </a:r>
                    </a:p>
                  </a:txBody>
                  <a:tcPr/>
                </a:tc>
                <a:extLst>
                  <a:ext uri="{0D108BD9-81ED-4DB2-BD59-A6C34878D82A}">
                    <a16:rowId xmlns:a16="http://schemas.microsoft.com/office/drawing/2014/main" val="1715197302"/>
                  </a:ext>
                </a:extLst>
              </a:tr>
            </a:tbl>
          </a:graphicData>
        </a:graphic>
      </p:graphicFrame>
    </p:spTree>
    <p:extLst>
      <p:ext uri="{BB962C8B-B14F-4D97-AF65-F5344CB8AC3E}">
        <p14:creationId xmlns:p14="http://schemas.microsoft.com/office/powerpoint/2010/main" val="6583181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64DC4-1DEC-4FE5-8BD1-625FBEC53EF9}"/>
              </a:ext>
            </a:extLst>
          </p:cNvPr>
          <p:cNvSpPr>
            <a:spLocks noGrp="1"/>
          </p:cNvSpPr>
          <p:nvPr>
            <p:ph type="title"/>
          </p:nvPr>
        </p:nvSpPr>
        <p:spPr>
          <a:xfrm>
            <a:off x="838200" y="270532"/>
            <a:ext cx="10515600" cy="1325563"/>
          </a:xfrm>
        </p:spPr>
        <p:txBody>
          <a:bodyPr>
            <a:normAutofit/>
          </a:bodyPr>
          <a:lstStyle/>
          <a:p>
            <a:r>
              <a:rPr lang="en-US" b="1" dirty="0"/>
              <a:t>Useful heading provide clear structure</a:t>
            </a:r>
          </a:p>
        </p:txBody>
      </p:sp>
      <p:sp>
        <p:nvSpPr>
          <p:cNvPr id="3" name="Content Placeholder 2">
            <a:extLst>
              <a:ext uri="{FF2B5EF4-FFF2-40B4-BE49-F238E27FC236}">
                <a16:creationId xmlns:a16="http://schemas.microsoft.com/office/drawing/2014/main" id="{90A823BD-4C7E-4C02-99A5-3D4BC56DCF20}"/>
              </a:ext>
            </a:extLst>
          </p:cNvPr>
          <p:cNvSpPr>
            <a:spLocks noGrp="1"/>
          </p:cNvSpPr>
          <p:nvPr>
            <p:ph idx="1"/>
          </p:nvPr>
        </p:nvSpPr>
        <p:spPr>
          <a:xfrm>
            <a:off x="838200" y="1762563"/>
            <a:ext cx="10515600" cy="4351338"/>
          </a:xfrm>
        </p:spPr>
        <p:txBody>
          <a:bodyPr>
            <a:normAutofit/>
          </a:bodyPr>
          <a:lstStyle/>
          <a:p>
            <a:pPr marL="0" indent="0">
              <a:lnSpc>
                <a:spcPct val="150000"/>
              </a:lnSpc>
              <a:spcBef>
                <a:spcPts val="600"/>
              </a:spcBef>
              <a:spcAft>
                <a:spcPts val="600"/>
              </a:spcAft>
              <a:buNone/>
            </a:pPr>
            <a:r>
              <a:rPr lang="en-US" b="1" dirty="0"/>
              <a:t>Broad topic </a:t>
            </a:r>
            <a:r>
              <a:rPr lang="en-US" dirty="0"/>
              <a:t>headings</a:t>
            </a:r>
            <a:r>
              <a:rPr lang="en-US" b="1" dirty="0"/>
              <a:t> </a:t>
            </a:r>
            <a:r>
              <a:rPr lang="en-US" dirty="0"/>
              <a:t>can</a:t>
            </a:r>
            <a:r>
              <a:rPr lang="en-US" b="1" dirty="0"/>
              <a:t> </a:t>
            </a:r>
            <a:r>
              <a:rPr lang="en-US" dirty="0"/>
              <a:t>help add additional structure to the document, but </a:t>
            </a:r>
            <a:r>
              <a:rPr lang="en-US" b="1" dirty="0"/>
              <a:t>specific topic </a:t>
            </a:r>
            <a:r>
              <a:rPr lang="en-US" dirty="0"/>
              <a:t>headings are a crucial design element for easy-reading.</a:t>
            </a:r>
          </a:p>
          <a:p>
            <a:pPr marL="0" indent="0">
              <a:buNone/>
            </a:pPr>
            <a:endParaRPr lang="en-US" dirty="0"/>
          </a:p>
          <a:p>
            <a:pPr>
              <a:buNone/>
            </a:pPr>
            <a:endParaRPr lang="en-US" dirty="0"/>
          </a:p>
        </p:txBody>
      </p:sp>
      <p:sp>
        <p:nvSpPr>
          <p:cNvPr id="4" name="Slide Number Placeholder 3">
            <a:extLst>
              <a:ext uri="{FF2B5EF4-FFF2-40B4-BE49-F238E27FC236}">
                <a16:creationId xmlns:a16="http://schemas.microsoft.com/office/drawing/2014/main" id="{DB3EB928-03C1-4C7B-9FBF-8EBF4AAD6086}"/>
              </a:ext>
            </a:extLst>
          </p:cNvPr>
          <p:cNvSpPr>
            <a:spLocks noGrp="1"/>
          </p:cNvSpPr>
          <p:nvPr>
            <p:ph type="sldNum" sz="quarter" idx="12"/>
          </p:nvPr>
        </p:nvSpPr>
        <p:spPr/>
        <p:txBody>
          <a:bodyPr/>
          <a:lstStyle/>
          <a:p>
            <a:fld id="{7D390B86-BFAD-486C-88D7-4C2F923AC000}" type="slidenum">
              <a:rPr lang="en-US" smtClean="0"/>
              <a:pPr/>
              <a:t>62</a:t>
            </a:fld>
            <a:endParaRPr lang="en-US"/>
          </a:p>
        </p:txBody>
      </p:sp>
      <p:graphicFrame>
        <p:nvGraphicFramePr>
          <p:cNvPr id="5" name="Table 4"/>
          <p:cNvGraphicFramePr>
            <a:graphicFrameLocks noGrp="1"/>
          </p:cNvGraphicFramePr>
          <p:nvPr/>
        </p:nvGraphicFramePr>
        <p:xfrm>
          <a:off x="898634" y="3513559"/>
          <a:ext cx="10421007" cy="2865120"/>
        </p:xfrm>
        <a:graphic>
          <a:graphicData uri="http://schemas.openxmlformats.org/drawingml/2006/table">
            <a:tbl>
              <a:tblPr firstRow="1" bandRow="1">
                <a:tableStyleId>{5C22544A-7EE6-4342-B048-85BDC9FD1C3A}</a:tableStyleId>
              </a:tblPr>
              <a:tblGrid>
                <a:gridCol w="10421007">
                  <a:extLst>
                    <a:ext uri="{9D8B030D-6E8A-4147-A177-3AD203B41FA5}">
                      <a16:colId xmlns:a16="http://schemas.microsoft.com/office/drawing/2014/main" val="20000"/>
                    </a:ext>
                  </a:extLst>
                </a:gridCol>
              </a:tblGrid>
              <a:tr h="5396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1" dirty="0"/>
                        <a:t>KanCare Applications</a:t>
                      </a:r>
                    </a:p>
                  </a:txBody>
                  <a:tcPr/>
                </a:tc>
                <a:extLst>
                  <a:ext uri="{0D108BD9-81ED-4DB2-BD59-A6C34878D82A}">
                    <a16:rowId xmlns:a16="http://schemas.microsoft.com/office/drawing/2014/main" val="10000"/>
                  </a:ext>
                </a:extLst>
              </a:tr>
              <a:tr h="2077413">
                <a:tc>
                  <a:txBody>
                    <a:bodyPr/>
                    <a:lstStyle/>
                    <a:p>
                      <a:pPr>
                        <a:lnSpc>
                          <a:spcPct val="150000"/>
                        </a:lnSpc>
                        <a:buFont typeface="Arial" pitchFamily="34" charset="0"/>
                        <a:buChar char="•"/>
                      </a:pPr>
                      <a:r>
                        <a:rPr lang="en-US" sz="2400" dirty="0"/>
                        <a:t>Who may be eligible for KanCare?</a:t>
                      </a:r>
                    </a:p>
                    <a:p>
                      <a:pPr>
                        <a:lnSpc>
                          <a:spcPct val="150000"/>
                        </a:lnSpc>
                        <a:buFont typeface="Arial" pitchFamily="34" charset="0"/>
                        <a:buChar char="•"/>
                      </a:pPr>
                      <a:r>
                        <a:rPr lang="en-US" sz="2400" dirty="0"/>
                        <a:t>Where can I get an application?</a:t>
                      </a:r>
                    </a:p>
                    <a:p>
                      <a:pPr>
                        <a:lnSpc>
                          <a:spcPct val="150000"/>
                        </a:lnSpc>
                        <a:buFont typeface="Arial" pitchFamily="34" charset="0"/>
                        <a:buChar char="•"/>
                      </a:pPr>
                      <a:r>
                        <a:rPr lang="en-US" sz="2400" dirty="0"/>
                        <a:t>Where do I submit my application? </a:t>
                      </a:r>
                    </a:p>
                    <a:p>
                      <a:pPr>
                        <a:lnSpc>
                          <a:spcPct val="150000"/>
                        </a:lnSpc>
                        <a:buFont typeface="Arial" pitchFamily="34" charset="0"/>
                        <a:buChar char="•"/>
                      </a:pPr>
                      <a:r>
                        <a:rPr lang="en-US" sz="2400" dirty="0"/>
                        <a:t>How will I find out if I have been approved?</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3690295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C6E0D-3B84-4C4D-BCB3-1A287D4335DA}"/>
              </a:ext>
            </a:extLst>
          </p:cNvPr>
          <p:cNvSpPr>
            <a:spLocks noGrp="1"/>
          </p:cNvSpPr>
          <p:nvPr>
            <p:ph type="title"/>
          </p:nvPr>
        </p:nvSpPr>
        <p:spPr>
          <a:xfrm>
            <a:off x="650602" y="349360"/>
            <a:ext cx="10515600" cy="1325563"/>
          </a:xfrm>
        </p:spPr>
        <p:txBody>
          <a:bodyPr>
            <a:normAutofit/>
          </a:bodyPr>
          <a:lstStyle/>
          <a:p>
            <a:r>
              <a:rPr lang="en-US" b="1" dirty="0"/>
              <a:t>Lists</a:t>
            </a:r>
          </a:p>
        </p:txBody>
      </p:sp>
      <p:sp>
        <p:nvSpPr>
          <p:cNvPr id="5" name="Text Placeholder 4"/>
          <p:cNvSpPr>
            <a:spLocks noGrp="1"/>
          </p:cNvSpPr>
          <p:nvPr>
            <p:ph type="body" idx="1"/>
          </p:nvPr>
        </p:nvSpPr>
        <p:spPr>
          <a:xfrm>
            <a:off x="630621" y="1665397"/>
            <a:ext cx="5256596" cy="823912"/>
          </a:xfrm>
        </p:spPr>
        <p:txBody>
          <a:bodyPr>
            <a:normAutofit/>
          </a:bodyPr>
          <a:lstStyle/>
          <a:p>
            <a:r>
              <a:rPr lang="en-US" sz="2800" dirty="0"/>
              <a:t>Bullet point lists</a:t>
            </a:r>
          </a:p>
        </p:txBody>
      </p:sp>
      <p:sp>
        <p:nvSpPr>
          <p:cNvPr id="3" name="Content Placeholder 2">
            <a:extLst>
              <a:ext uri="{FF2B5EF4-FFF2-40B4-BE49-F238E27FC236}">
                <a16:creationId xmlns:a16="http://schemas.microsoft.com/office/drawing/2014/main" id="{E229B58B-8AFE-48E4-A34A-48BAA6D07312}"/>
              </a:ext>
            </a:extLst>
          </p:cNvPr>
          <p:cNvSpPr>
            <a:spLocks noGrp="1"/>
          </p:cNvSpPr>
          <p:nvPr>
            <p:ph sz="half" idx="2"/>
          </p:nvPr>
        </p:nvSpPr>
        <p:spPr>
          <a:xfrm>
            <a:off x="571775" y="2583902"/>
            <a:ext cx="5639839" cy="3684588"/>
          </a:xfrm>
        </p:spPr>
        <p:txBody>
          <a:bodyPr>
            <a:normAutofit/>
          </a:bodyPr>
          <a:lstStyle/>
          <a:p>
            <a:pPr>
              <a:lnSpc>
                <a:spcPct val="110000"/>
              </a:lnSpc>
              <a:spcBef>
                <a:spcPts val="1200"/>
              </a:spcBef>
              <a:spcAft>
                <a:spcPts val="1200"/>
              </a:spcAft>
            </a:pPr>
            <a:r>
              <a:rPr lang="en-US" sz="2400" dirty="0"/>
              <a:t>Help the reader to skim and scan</a:t>
            </a:r>
          </a:p>
          <a:p>
            <a:pPr>
              <a:lnSpc>
                <a:spcPct val="110000"/>
              </a:lnSpc>
              <a:spcBef>
                <a:spcPts val="1200"/>
              </a:spcBef>
              <a:spcAft>
                <a:spcPts val="1200"/>
              </a:spcAft>
            </a:pPr>
            <a:r>
              <a:rPr lang="en-US" sz="2400" dirty="0"/>
              <a:t>Break up text and present information in a visually clear way</a:t>
            </a:r>
          </a:p>
          <a:p>
            <a:pPr>
              <a:lnSpc>
                <a:spcPct val="110000"/>
              </a:lnSpc>
              <a:spcBef>
                <a:spcPts val="1200"/>
              </a:spcBef>
              <a:spcAft>
                <a:spcPts val="1200"/>
              </a:spcAft>
            </a:pPr>
            <a:r>
              <a:rPr lang="en-US" sz="2400" dirty="0"/>
              <a:t>Add white space for easy reading</a:t>
            </a:r>
          </a:p>
          <a:p>
            <a:pPr>
              <a:lnSpc>
                <a:spcPct val="110000"/>
              </a:lnSpc>
              <a:spcBef>
                <a:spcPts val="1200"/>
              </a:spcBef>
              <a:spcAft>
                <a:spcPts val="1200"/>
              </a:spcAft>
            </a:pPr>
            <a:r>
              <a:rPr lang="en-US" sz="2400" dirty="0"/>
              <a:t>Help the reader focus on important material</a:t>
            </a:r>
          </a:p>
          <a:p>
            <a:pPr>
              <a:lnSpc>
                <a:spcPct val="170000"/>
              </a:lnSpc>
              <a:spcBef>
                <a:spcPts val="0"/>
              </a:spcBef>
              <a:buNone/>
            </a:pPr>
            <a:endParaRPr lang="en-US" sz="2400" dirty="0"/>
          </a:p>
          <a:p>
            <a:pPr>
              <a:lnSpc>
                <a:spcPct val="170000"/>
              </a:lnSpc>
              <a:spcBef>
                <a:spcPts val="0"/>
              </a:spcBef>
            </a:pPr>
            <a:endParaRPr lang="en-US" sz="5100" dirty="0"/>
          </a:p>
          <a:p>
            <a:pPr>
              <a:lnSpc>
                <a:spcPct val="170000"/>
              </a:lnSpc>
              <a:spcBef>
                <a:spcPts val="0"/>
              </a:spcBef>
            </a:pPr>
            <a:endParaRPr lang="en-US" sz="5000" dirty="0"/>
          </a:p>
          <a:p>
            <a:pPr marL="0" indent="0">
              <a:lnSpc>
                <a:spcPct val="170000"/>
              </a:lnSpc>
              <a:spcBef>
                <a:spcPts val="0"/>
              </a:spcBef>
              <a:buNone/>
            </a:pPr>
            <a:endParaRPr lang="en-US" sz="5000" dirty="0"/>
          </a:p>
          <a:p>
            <a:pPr marL="0" indent="0">
              <a:lnSpc>
                <a:spcPct val="170000"/>
              </a:lnSpc>
              <a:spcBef>
                <a:spcPts val="0"/>
              </a:spcBef>
              <a:buNone/>
            </a:pPr>
            <a:endParaRPr lang="en-US" sz="5000" dirty="0"/>
          </a:p>
          <a:p>
            <a:pPr marL="0" indent="0">
              <a:buNone/>
            </a:pPr>
            <a:endParaRPr lang="en-US" dirty="0"/>
          </a:p>
        </p:txBody>
      </p:sp>
      <p:sp>
        <p:nvSpPr>
          <p:cNvPr id="6" name="Text Placeholder 5"/>
          <p:cNvSpPr>
            <a:spLocks noGrp="1"/>
          </p:cNvSpPr>
          <p:nvPr>
            <p:ph type="body" sz="quarter" idx="3"/>
          </p:nvPr>
        </p:nvSpPr>
        <p:spPr>
          <a:xfrm>
            <a:off x="6471744" y="1696929"/>
            <a:ext cx="5183188" cy="823912"/>
          </a:xfrm>
        </p:spPr>
        <p:txBody>
          <a:bodyPr>
            <a:normAutofit/>
          </a:bodyPr>
          <a:lstStyle/>
          <a:p>
            <a:r>
              <a:rPr lang="en-US" sz="2800" dirty="0"/>
              <a:t>Numbered lists</a:t>
            </a:r>
          </a:p>
        </p:txBody>
      </p:sp>
      <p:sp>
        <p:nvSpPr>
          <p:cNvPr id="7" name="Content Placeholder 6"/>
          <p:cNvSpPr>
            <a:spLocks noGrp="1"/>
          </p:cNvSpPr>
          <p:nvPr>
            <p:ph sz="quarter" idx="4"/>
          </p:nvPr>
        </p:nvSpPr>
        <p:spPr>
          <a:xfrm>
            <a:off x="6526924" y="2583902"/>
            <a:ext cx="5013435" cy="3684588"/>
          </a:xfrm>
        </p:spPr>
        <p:txBody>
          <a:bodyPr/>
          <a:lstStyle/>
          <a:p>
            <a:pPr marL="514350" indent="-514350">
              <a:lnSpc>
                <a:spcPct val="110000"/>
              </a:lnSpc>
              <a:spcBef>
                <a:spcPts val="1200"/>
              </a:spcBef>
              <a:spcAft>
                <a:spcPts val="1200"/>
              </a:spcAft>
              <a:buFont typeface="+mj-lt"/>
              <a:buAutoNum type="arabicPeriod"/>
            </a:pPr>
            <a:r>
              <a:rPr lang="en-US" sz="2400" dirty="0"/>
              <a:t>Help the reader understand steps in a process</a:t>
            </a:r>
          </a:p>
          <a:p>
            <a:pPr marL="514350" indent="-514350">
              <a:lnSpc>
                <a:spcPct val="110000"/>
              </a:lnSpc>
              <a:spcBef>
                <a:spcPts val="1200"/>
              </a:spcBef>
              <a:spcAft>
                <a:spcPts val="1200"/>
              </a:spcAft>
              <a:buFont typeface="+mj-lt"/>
              <a:buAutoNum type="arabicPeriod"/>
            </a:pPr>
            <a:r>
              <a:rPr lang="en-US" sz="2400" dirty="0"/>
              <a:t>Highlight priorities</a:t>
            </a:r>
          </a:p>
          <a:p>
            <a:pPr>
              <a:buNone/>
            </a:pPr>
            <a:endParaRPr lang="en-US" dirty="0"/>
          </a:p>
        </p:txBody>
      </p:sp>
      <p:sp>
        <p:nvSpPr>
          <p:cNvPr id="4" name="Slide Number Placeholder 3">
            <a:extLst>
              <a:ext uri="{FF2B5EF4-FFF2-40B4-BE49-F238E27FC236}">
                <a16:creationId xmlns:a16="http://schemas.microsoft.com/office/drawing/2014/main" id="{570C8B1C-73D1-41BF-8CD0-2335350613E5}"/>
              </a:ext>
            </a:extLst>
          </p:cNvPr>
          <p:cNvSpPr>
            <a:spLocks noGrp="1"/>
          </p:cNvSpPr>
          <p:nvPr>
            <p:ph type="sldNum" sz="quarter" idx="12"/>
          </p:nvPr>
        </p:nvSpPr>
        <p:spPr/>
        <p:txBody>
          <a:bodyPr/>
          <a:lstStyle/>
          <a:p>
            <a:fld id="{7D390B86-BFAD-486C-88D7-4C2F923AC000}" type="slidenum">
              <a:rPr lang="en-US" smtClean="0"/>
              <a:pPr/>
              <a:t>63</a:t>
            </a:fld>
            <a:endParaRPr lang="en-US" dirty="0"/>
          </a:p>
        </p:txBody>
      </p:sp>
    </p:spTree>
    <p:extLst>
      <p:ext uri="{BB962C8B-B14F-4D97-AF65-F5344CB8AC3E}">
        <p14:creationId xmlns:p14="http://schemas.microsoft.com/office/powerpoint/2010/main" val="22448404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599090" y="191704"/>
            <a:ext cx="10723179" cy="1325563"/>
          </a:xfrm>
        </p:spPr>
        <p:txBody>
          <a:bodyPr>
            <a:normAutofit/>
          </a:bodyPr>
          <a:lstStyle/>
          <a:p>
            <a:r>
              <a:rPr lang="en-US" sz="4000" dirty="0"/>
              <a:t>How do I make lists easier to read?</a:t>
            </a:r>
          </a:p>
        </p:txBody>
      </p:sp>
      <p:sp>
        <p:nvSpPr>
          <p:cNvPr id="10" name="Content Placeholder 9"/>
          <p:cNvSpPr>
            <a:spLocks noGrp="1"/>
          </p:cNvSpPr>
          <p:nvPr>
            <p:ph idx="1"/>
          </p:nvPr>
        </p:nvSpPr>
        <p:spPr>
          <a:xfrm>
            <a:off x="520262" y="1371601"/>
            <a:ext cx="11114689" cy="5297213"/>
          </a:xfrm>
        </p:spPr>
        <p:txBody>
          <a:bodyPr>
            <a:noAutofit/>
          </a:bodyPr>
          <a:lstStyle/>
          <a:p>
            <a:pPr>
              <a:lnSpc>
                <a:spcPct val="109000"/>
              </a:lnSpc>
              <a:spcBef>
                <a:spcPts val="600"/>
              </a:spcBef>
              <a:spcAft>
                <a:spcPts val="600"/>
              </a:spcAft>
              <a:buNone/>
            </a:pPr>
            <a:r>
              <a:rPr lang="en-US" sz="2800" b="1" dirty="0">
                <a:latin typeface="+mj-lt"/>
              </a:rPr>
              <a:t>Your lists will be easier to read if you:</a:t>
            </a:r>
          </a:p>
          <a:p>
            <a:pPr>
              <a:lnSpc>
                <a:spcPct val="109000"/>
              </a:lnSpc>
              <a:spcBef>
                <a:spcPts val="600"/>
              </a:spcBef>
              <a:spcAft>
                <a:spcPts val="600"/>
              </a:spcAft>
            </a:pPr>
            <a:r>
              <a:rPr lang="en-US" sz="2500" b="1" dirty="0"/>
              <a:t>Stick with standard circle or squared bullets </a:t>
            </a:r>
            <a:r>
              <a:rPr lang="en-US" sz="2500" dirty="0"/>
              <a:t>(unless sequence or priority is being indicated).  If see importance for non-standard bullets, like diamonds or arrows, be consistent.</a:t>
            </a:r>
          </a:p>
          <a:p>
            <a:pPr>
              <a:lnSpc>
                <a:spcPct val="109000"/>
              </a:lnSpc>
              <a:spcBef>
                <a:spcPts val="600"/>
              </a:spcBef>
              <a:spcAft>
                <a:spcPts val="600"/>
              </a:spcAft>
            </a:pPr>
            <a:r>
              <a:rPr lang="en-US" sz="2500" b="1" dirty="0"/>
              <a:t>Indent your lead-in sentence from the left margin </a:t>
            </a:r>
            <a:r>
              <a:rPr lang="en-US" sz="2500" dirty="0"/>
              <a:t>(as I’ve done here).  Notice there is no bullet on the lead-in sentence).</a:t>
            </a:r>
          </a:p>
          <a:p>
            <a:pPr>
              <a:lnSpc>
                <a:spcPct val="109000"/>
              </a:lnSpc>
              <a:spcBef>
                <a:spcPts val="600"/>
              </a:spcBef>
              <a:spcAft>
                <a:spcPts val="600"/>
              </a:spcAft>
            </a:pPr>
            <a:r>
              <a:rPr lang="en-US" sz="2500" b="1" dirty="0"/>
              <a:t>Use parallel construction - </a:t>
            </a:r>
            <a:r>
              <a:rPr lang="en-US" sz="2500" dirty="0"/>
              <a:t>Make sure each of the bullets in a list can make a complete sentence if combined with the lead-in sentence.</a:t>
            </a:r>
          </a:p>
          <a:p>
            <a:pPr>
              <a:lnSpc>
                <a:spcPct val="109000"/>
              </a:lnSpc>
              <a:spcBef>
                <a:spcPts val="600"/>
              </a:spcBef>
              <a:spcAft>
                <a:spcPts val="600"/>
              </a:spcAft>
            </a:pPr>
            <a:r>
              <a:rPr lang="en-US" sz="2500" b="1" dirty="0"/>
              <a:t>Use no more than 2-3 levels </a:t>
            </a:r>
            <a:r>
              <a:rPr lang="en-US" sz="2500" dirty="0"/>
              <a:t>- Readers get lost when you use more than two or three levels in a document. If you find you need more levels, consider dividing your top level into more parts.</a:t>
            </a:r>
          </a:p>
        </p:txBody>
      </p:sp>
      <p:sp>
        <p:nvSpPr>
          <p:cNvPr id="8" name="Slide Number Placeholder 7"/>
          <p:cNvSpPr>
            <a:spLocks noGrp="1"/>
          </p:cNvSpPr>
          <p:nvPr>
            <p:ph type="sldNum" sz="quarter" idx="12"/>
          </p:nvPr>
        </p:nvSpPr>
        <p:spPr/>
        <p:txBody>
          <a:bodyPr/>
          <a:lstStyle/>
          <a:p>
            <a:fld id="{7D390B86-BFAD-486C-88D7-4C2F923AC000}" type="slidenum">
              <a:rPr lang="en-US" smtClean="0"/>
              <a:pPr/>
              <a:t>64</a:t>
            </a:fld>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3A13A-30C2-400B-9932-1E55E510DCAE}"/>
              </a:ext>
            </a:extLst>
          </p:cNvPr>
          <p:cNvSpPr>
            <a:spLocks noGrp="1"/>
          </p:cNvSpPr>
          <p:nvPr>
            <p:ph type="title"/>
          </p:nvPr>
        </p:nvSpPr>
        <p:spPr/>
        <p:txBody>
          <a:bodyPr/>
          <a:lstStyle/>
          <a:p>
            <a:r>
              <a:rPr lang="en-US" dirty="0"/>
              <a:t>Tables</a:t>
            </a:r>
          </a:p>
        </p:txBody>
      </p:sp>
      <p:sp>
        <p:nvSpPr>
          <p:cNvPr id="3" name="Content Placeholder 2">
            <a:extLst>
              <a:ext uri="{FF2B5EF4-FFF2-40B4-BE49-F238E27FC236}">
                <a16:creationId xmlns:a16="http://schemas.microsoft.com/office/drawing/2014/main" id="{CF16CFF2-92B2-4337-80AF-1AA92F5029FE}"/>
              </a:ext>
            </a:extLst>
          </p:cNvPr>
          <p:cNvSpPr>
            <a:spLocks noGrp="1"/>
          </p:cNvSpPr>
          <p:nvPr>
            <p:ph idx="1"/>
          </p:nvPr>
        </p:nvSpPr>
        <p:spPr>
          <a:xfrm>
            <a:off x="869731" y="1557611"/>
            <a:ext cx="10515600" cy="4351338"/>
          </a:xfrm>
        </p:spPr>
        <p:txBody>
          <a:bodyPr/>
          <a:lstStyle/>
          <a:p>
            <a:pPr>
              <a:lnSpc>
                <a:spcPct val="109000"/>
              </a:lnSpc>
              <a:spcBef>
                <a:spcPts val="600"/>
              </a:spcBef>
              <a:spcAft>
                <a:spcPts val="600"/>
              </a:spcAft>
            </a:pPr>
            <a:r>
              <a:rPr lang="en-US" dirty="0"/>
              <a:t>Help the reader to skim and scan</a:t>
            </a:r>
          </a:p>
          <a:p>
            <a:pPr>
              <a:lnSpc>
                <a:spcPct val="109000"/>
              </a:lnSpc>
              <a:spcBef>
                <a:spcPts val="600"/>
              </a:spcBef>
              <a:spcAft>
                <a:spcPts val="600"/>
              </a:spcAft>
            </a:pPr>
            <a:r>
              <a:rPr lang="en-US" dirty="0"/>
              <a:t>Give your document more white space</a:t>
            </a:r>
          </a:p>
          <a:p>
            <a:pPr>
              <a:lnSpc>
                <a:spcPct val="109000"/>
              </a:lnSpc>
              <a:spcBef>
                <a:spcPts val="600"/>
              </a:spcBef>
              <a:spcAft>
                <a:spcPts val="600"/>
              </a:spcAft>
            </a:pPr>
            <a:r>
              <a:rPr lang="en-US" dirty="0"/>
              <a:t>Help your audience see relationships</a:t>
            </a:r>
          </a:p>
          <a:p>
            <a:pPr>
              <a:lnSpc>
                <a:spcPct val="109000"/>
              </a:lnSpc>
              <a:spcBef>
                <a:spcPts val="600"/>
              </a:spcBef>
              <a:spcAft>
                <a:spcPts val="600"/>
              </a:spcAft>
            </a:pPr>
            <a:r>
              <a:rPr lang="en-US" dirty="0"/>
              <a:t>Make complex material easier to understand</a:t>
            </a:r>
          </a:p>
        </p:txBody>
      </p:sp>
      <p:sp>
        <p:nvSpPr>
          <p:cNvPr id="4" name="Slide Number Placeholder 3">
            <a:extLst>
              <a:ext uri="{FF2B5EF4-FFF2-40B4-BE49-F238E27FC236}">
                <a16:creationId xmlns:a16="http://schemas.microsoft.com/office/drawing/2014/main" id="{C7D8E9C0-4F2B-4D51-89C5-C47189F95D12}"/>
              </a:ext>
            </a:extLst>
          </p:cNvPr>
          <p:cNvSpPr>
            <a:spLocks noGrp="1"/>
          </p:cNvSpPr>
          <p:nvPr>
            <p:ph type="sldNum" sz="quarter" idx="12"/>
          </p:nvPr>
        </p:nvSpPr>
        <p:spPr/>
        <p:txBody>
          <a:bodyPr/>
          <a:lstStyle/>
          <a:p>
            <a:fld id="{7D390B86-BFAD-486C-88D7-4C2F923AC000}" type="slidenum">
              <a:rPr lang="en-US" smtClean="0"/>
              <a:pPr/>
              <a:t>65</a:t>
            </a:fld>
            <a:endParaRPr lang="en-US"/>
          </a:p>
        </p:txBody>
      </p:sp>
      <p:graphicFrame>
        <p:nvGraphicFramePr>
          <p:cNvPr id="5" name="Table 4">
            <a:extLst>
              <a:ext uri="{FF2B5EF4-FFF2-40B4-BE49-F238E27FC236}">
                <a16:creationId xmlns:a16="http://schemas.microsoft.com/office/drawing/2014/main" id="{E71E23E0-F051-4C8C-8D1F-C80733EF8BDC}"/>
              </a:ext>
            </a:extLst>
          </p:cNvPr>
          <p:cNvGraphicFramePr>
            <a:graphicFrameLocks noGrp="1"/>
          </p:cNvGraphicFramePr>
          <p:nvPr>
            <p:extLst>
              <p:ext uri="{D42A27DB-BD31-4B8C-83A1-F6EECF244321}">
                <p14:modId xmlns:p14="http://schemas.microsoft.com/office/powerpoint/2010/main" val="1923671199"/>
              </p:ext>
            </p:extLst>
          </p:nvPr>
        </p:nvGraphicFramePr>
        <p:xfrm>
          <a:off x="944441" y="4083897"/>
          <a:ext cx="10134600" cy="2500126"/>
        </p:xfrm>
        <a:graphic>
          <a:graphicData uri="http://schemas.openxmlformats.org/drawingml/2006/table">
            <a:tbl>
              <a:tblPr firstRow="1" bandRow="1">
                <a:tableStyleId>{5C22544A-7EE6-4342-B048-85BDC9FD1C3A}</a:tableStyleId>
              </a:tblPr>
              <a:tblGrid>
                <a:gridCol w="5440593">
                  <a:extLst>
                    <a:ext uri="{9D8B030D-6E8A-4147-A177-3AD203B41FA5}">
                      <a16:colId xmlns:a16="http://schemas.microsoft.com/office/drawing/2014/main" val="3489772586"/>
                    </a:ext>
                  </a:extLst>
                </a:gridCol>
                <a:gridCol w="4694007">
                  <a:extLst>
                    <a:ext uri="{9D8B030D-6E8A-4147-A177-3AD203B41FA5}">
                      <a16:colId xmlns:a16="http://schemas.microsoft.com/office/drawing/2014/main" val="959885533"/>
                    </a:ext>
                  </a:extLst>
                </a:gridCol>
              </a:tblGrid>
              <a:tr h="490490">
                <a:tc>
                  <a:txBody>
                    <a:bodyPr/>
                    <a:lstStyle/>
                    <a:p>
                      <a:r>
                        <a:rPr lang="en-US" sz="3200" dirty="0"/>
                        <a:t>If (situation)</a:t>
                      </a:r>
                    </a:p>
                  </a:txBody>
                  <a:tcPr/>
                </a:tc>
                <a:tc>
                  <a:txBody>
                    <a:bodyPr/>
                    <a:lstStyle/>
                    <a:p>
                      <a:r>
                        <a:rPr lang="en-US" sz="3200" dirty="0"/>
                        <a:t>Then (consequence)</a:t>
                      </a:r>
                    </a:p>
                  </a:txBody>
                  <a:tcPr/>
                </a:tc>
                <a:extLst>
                  <a:ext uri="{0D108BD9-81ED-4DB2-BD59-A6C34878D82A}">
                    <a16:rowId xmlns:a16="http://schemas.microsoft.com/office/drawing/2014/main" val="352403967"/>
                  </a:ext>
                </a:extLst>
              </a:tr>
              <a:tr h="1921006">
                <a:tc>
                  <a:txBody>
                    <a:bodyPr/>
                    <a:lstStyle/>
                    <a:p>
                      <a:pPr>
                        <a:lnSpc>
                          <a:spcPct val="110000"/>
                        </a:lnSpc>
                      </a:pPr>
                      <a:r>
                        <a:rPr lang="en-US" sz="2600" dirty="0"/>
                        <a:t>If the member requests continuation of disputed services within 10 calendar days of the Notice of Adverse Benefit Determination</a:t>
                      </a:r>
                    </a:p>
                  </a:txBody>
                  <a:tcPr/>
                </a:tc>
                <a:tc>
                  <a:txBody>
                    <a:bodyPr/>
                    <a:lstStyle/>
                    <a:p>
                      <a:pPr>
                        <a:lnSpc>
                          <a:spcPct val="110000"/>
                        </a:lnSpc>
                      </a:pPr>
                      <a:r>
                        <a:rPr lang="en-US" sz="2600" dirty="0"/>
                        <a:t>A member will continue to receive those services without interruption until the hearing decision </a:t>
                      </a:r>
                    </a:p>
                  </a:txBody>
                  <a:tcPr/>
                </a:tc>
                <a:extLst>
                  <a:ext uri="{0D108BD9-81ED-4DB2-BD59-A6C34878D82A}">
                    <a16:rowId xmlns:a16="http://schemas.microsoft.com/office/drawing/2014/main" val="2136173571"/>
                  </a:ext>
                </a:extLst>
              </a:tr>
            </a:tbl>
          </a:graphicData>
        </a:graphic>
      </p:graphicFrame>
    </p:spTree>
    <p:extLst>
      <p:ext uri="{BB962C8B-B14F-4D97-AF65-F5344CB8AC3E}">
        <p14:creationId xmlns:p14="http://schemas.microsoft.com/office/powerpoint/2010/main" val="31761383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a:t>11/5/2018</a:t>
            </a:r>
          </a:p>
        </p:txBody>
      </p:sp>
      <p:sp>
        <p:nvSpPr>
          <p:cNvPr id="5" name="Slide Number Placeholder 4"/>
          <p:cNvSpPr>
            <a:spLocks noGrp="1"/>
          </p:cNvSpPr>
          <p:nvPr>
            <p:ph type="sldNum" sz="quarter" idx="12"/>
          </p:nvPr>
        </p:nvSpPr>
        <p:spPr/>
        <p:txBody>
          <a:bodyPr/>
          <a:lstStyle/>
          <a:p>
            <a:fld id="{7D390B86-BFAD-486C-88D7-4C2F923AC000}" type="slidenum">
              <a:rPr lang="en-US" smtClean="0"/>
              <a:pPr/>
              <a:t>66</a:t>
            </a:fld>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Easy to Understand</a:t>
            </a:r>
          </a:p>
        </p:txBody>
      </p:sp>
      <p:sp>
        <p:nvSpPr>
          <p:cNvPr id="3" name="Content Placeholder 2"/>
          <p:cNvSpPr>
            <a:spLocks noGrp="1"/>
          </p:cNvSpPr>
          <p:nvPr>
            <p:ph idx="1"/>
          </p:nvPr>
        </p:nvSpPr>
        <p:spPr>
          <a:xfrm>
            <a:off x="599090" y="1970689"/>
            <a:ext cx="11592909" cy="4206273"/>
          </a:xfrm>
        </p:spPr>
        <p:txBody>
          <a:bodyPr/>
          <a:lstStyle/>
          <a:p>
            <a:pPr lvl="1">
              <a:buFont typeface="Wingdings" pitchFamily="2" charset="2"/>
              <a:buChar char="q"/>
            </a:pPr>
            <a:r>
              <a:rPr lang="en-US" sz="2800" dirty="0">
                <a:solidFill>
                  <a:schemeClr val="bg1">
                    <a:lumMod val="75000"/>
                  </a:schemeClr>
                </a:solidFill>
              </a:rPr>
              <a:t>Create a layout that is clean, simplistic and consistent </a:t>
            </a:r>
          </a:p>
          <a:p>
            <a:pPr lvl="1">
              <a:buFont typeface="Wingdings" pitchFamily="2" charset="2"/>
              <a:buChar char="q"/>
            </a:pPr>
            <a:endParaRPr lang="en-US" sz="2800" dirty="0">
              <a:solidFill>
                <a:schemeClr val="bg1">
                  <a:lumMod val="75000"/>
                </a:schemeClr>
              </a:solidFill>
            </a:endParaRPr>
          </a:p>
          <a:p>
            <a:pPr lvl="1">
              <a:buFont typeface="Wingdings" pitchFamily="2" charset="2"/>
              <a:buChar char="q"/>
            </a:pPr>
            <a:r>
              <a:rPr lang="en-US" sz="2800" dirty="0">
                <a:solidFill>
                  <a:schemeClr val="bg1">
                    <a:lumMod val="75000"/>
                  </a:schemeClr>
                </a:solidFill>
              </a:rPr>
              <a:t>Use design elements that make your writing easy to follow</a:t>
            </a:r>
          </a:p>
          <a:p>
            <a:pPr lvl="1">
              <a:buFont typeface="Wingdings" pitchFamily="2" charset="2"/>
              <a:buChar char="q"/>
            </a:pPr>
            <a:endParaRPr lang="en-US" sz="2800" dirty="0"/>
          </a:p>
          <a:p>
            <a:pPr lvl="1">
              <a:buFont typeface="Wingdings" pitchFamily="2" charset="2"/>
              <a:buChar char="q"/>
            </a:pPr>
            <a:r>
              <a:rPr lang="en-US" sz="2800" dirty="0"/>
              <a:t>Break up complicated information into small, easy-to-process chunks</a:t>
            </a:r>
          </a:p>
          <a:p>
            <a:pPr lvl="1">
              <a:buNone/>
            </a:pPr>
            <a:endParaRPr lang="en-US" dirty="0"/>
          </a:p>
          <a:p>
            <a:pPr>
              <a:buNone/>
            </a:pPr>
            <a:endParaRPr lang="en-US" dirty="0"/>
          </a:p>
        </p:txBody>
      </p:sp>
      <p:sp>
        <p:nvSpPr>
          <p:cNvPr id="4" name="Slide Number Placeholder 3"/>
          <p:cNvSpPr>
            <a:spLocks noGrp="1"/>
          </p:cNvSpPr>
          <p:nvPr>
            <p:ph type="sldNum" sz="quarter" idx="12"/>
          </p:nvPr>
        </p:nvSpPr>
        <p:spPr/>
        <p:txBody>
          <a:bodyPr/>
          <a:lstStyle/>
          <a:p>
            <a:fld id="{7D390B86-BFAD-486C-88D7-4C2F923AC000}" type="slidenum">
              <a:rPr lang="en-US" smtClean="0"/>
              <a:pPr/>
              <a:t>67</a:t>
            </a:fld>
            <a:endParaRPr lang="en-US"/>
          </a:p>
        </p:txBody>
      </p:sp>
      <p:pic>
        <p:nvPicPr>
          <p:cNvPr id="141314" name="Picture 2" descr="Check, Check Mark, Red, Mark, Tick, Symbol, Choice"/>
          <p:cNvPicPr>
            <a:picLocks noChangeAspect="1" noChangeArrowheads="1"/>
          </p:cNvPicPr>
          <p:nvPr/>
        </p:nvPicPr>
        <p:blipFill>
          <a:blip r:embed="rId2" cstate="print"/>
          <a:srcRect/>
          <a:stretch>
            <a:fillRect/>
          </a:stretch>
        </p:blipFill>
        <p:spPr bwMode="auto">
          <a:xfrm>
            <a:off x="1182413" y="3342287"/>
            <a:ext cx="598039" cy="623137"/>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526AF-FC9E-4423-8338-BAA7E95E865F}"/>
              </a:ext>
            </a:extLst>
          </p:cNvPr>
          <p:cNvSpPr>
            <a:spLocks noGrp="1"/>
          </p:cNvSpPr>
          <p:nvPr>
            <p:ph type="title"/>
          </p:nvPr>
        </p:nvSpPr>
        <p:spPr/>
        <p:txBody>
          <a:bodyPr>
            <a:normAutofit fontScale="90000"/>
          </a:bodyPr>
          <a:lstStyle/>
          <a:p>
            <a:pPr lvl="1" algn="l" rtl="0">
              <a:lnSpc>
                <a:spcPct val="90000"/>
              </a:lnSpc>
              <a:spcBef>
                <a:spcPct val="0"/>
              </a:spcBef>
            </a:pPr>
            <a:br>
              <a:rPr lang="en-US" dirty="0"/>
            </a:br>
            <a:r>
              <a:rPr lang="en-US" sz="4400" b="1" dirty="0">
                <a:latin typeface="+mj-lt"/>
              </a:rPr>
              <a:t>How do I make complicated information easy to understand?</a:t>
            </a:r>
            <a:br>
              <a:rPr lang="en-US" sz="2800" dirty="0"/>
            </a:br>
            <a:br>
              <a:rPr lang="en-US" dirty="0"/>
            </a:br>
            <a:endParaRPr lang="en-US" dirty="0"/>
          </a:p>
        </p:txBody>
      </p:sp>
      <p:sp>
        <p:nvSpPr>
          <p:cNvPr id="3" name="Content Placeholder 2">
            <a:extLst>
              <a:ext uri="{FF2B5EF4-FFF2-40B4-BE49-F238E27FC236}">
                <a16:creationId xmlns:a16="http://schemas.microsoft.com/office/drawing/2014/main" id="{5DE40A1D-980E-47CC-A97F-247A0AB59252}"/>
              </a:ext>
            </a:extLst>
          </p:cNvPr>
          <p:cNvSpPr>
            <a:spLocks noGrp="1"/>
          </p:cNvSpPr>
          <p:nvPr>
            <p:ph idx="1"/>
          </p:nvPr>
        </p:nvSpPr>
        <p:spPr>
          <a:xfrm>
            <a:off x="846005" y="2237821"/>
            <a:ext cx="10515600" cy="4273338"/>
          </a:xfrm>
        </p:spPr>
        <p:txBody>
          <a:bodyPr>
            <a:normAutofit/>
          </a:bodyPr>
          <a:lstStyle/>
          <a:p>
            <a:pPr marL="457200" indent="-457200">
              <a:spcBef>
                <a:spcPts val="1200"/>
              </a:spcBef>
              <a:spcAft>
                <a:spcPts val="1200"/>
              </a:spcAft>
              <a:buFont typeface="+mj-lt"/>
              <a:buAutoNum type="arabicPeriod"/>
            </a:pPr>
            <a:r>
              <a:rPr lang="en-US" sz="2800" dirty="0"/>
              <a:t>Think through the questions your audience will likely have. </a:t>
            </a:r>
          </a:p>
          <a:p>
            <a:pPr marL="457200" indent="-457200">
              <a:spcBef>
                <a:spcPts val="1200"/>
              </a:spcBef>
              <a:spcAft>
                <a:spcPts val="1200"/>
              </a:spcAft>
              <a:buFont typeface="+mj-lt"/>
              <a:buAutoNum type="arabicPeriod"/>
            </a:pPr>
            <a:r>
              <a:rPr lang="en-US" sz="2800" dirty="0"/>
              <a:t>Organize that information in a logical order, breaking it up into small chunks.</a:t>
            </a:r>
          </a:p>
          <a:p>
            <a:pPr marL="457200" indent="-457200">
              <a:spcBef>
                <a:spcPts val="1200"/>
              </a:spcBef>
              <a:spcAft>
                <a:spcPts val="1200"/>
              </a:spcAft>
              <a:buFont typeface="+mj-lt"/>
              <a:buAutoNum type="arabicPeriod"/>
            </a:pPr>
            <a:r>
              <a:rPr lang="en-US" sz="2800" dirty="0"/>
              <a:t>Develop your message one point at a time, taking the reader through the thinking process.</a:t>
            </a:r>
          </a:p>
          <a:p>
            <a:pPr marL="0" indent="0">
              <a:buNone/>
            </a:pPr>
            <a:endParaRPr lang="en-US" dirty="0"/>
          </a:p>
        </p:txBody>
      </p:sp>
      <p:sp>
        <p:nvSpPr>
          <p:cNvPr id="4" name="Slide Number Placeholder 3">
            <a:extLst>
              <a:ext uri="{FF2B5EF4-FFF2-40B4-BE49-F238E27FC236}">
                <a16:creationId xmlns:a16="http://schemas.microsoft.com/office/drawing/2014/main" id="{4CEA505D-5F07-47B3-8B39-756742A5FEA2}"/>
              </a:ext>
            </a:extLst>
          </p:cNvPr>
          <p:cNvSpPr>
            <a:spLocks noGrp="1"/>
          </p:cNvSpPr>
          <p:nvPr>
            <p:ph type="sldNum" sz="quarter" idx="12"/>
          </p:nvPr>
        </p:nvSpPr>
        <p:spPr/>
        <p:txBody>
          <a:bodyPr/>
          <a:lstStyle/>
          <a:p>
            <a:fld id="{7D390B86-BFAD-486C-88D7-4C2F923AC000}" type="slidenum">
              <a:rPr lang="en-US" smtClean="0"/>
              <a:pPr/>
              <a:t>68</a:t>
            </a:fld>
            <a:endParaRPr lang="en-US"/>
          </a:p>
        </p:txBody>
      </p:sp>
    </p:spTree>
    <p:extLst>
      <p:ext uri="{BB962C8B-B14F-4D97-AF65-F5344CB8AC3E}">
        <p14:creationId xmlns:p14="http://schemas.microsoft.com/office/powerpoint/2010/main" val="2065122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451D9-E719-4A46-80F7-335E52E40D3D}"/>
              </a:ext>
            </a:extLst>
          </p:cNvPr>
          <p:cNvSpPr>
            <a:spLocks noGrp="1"/>
          </p:cNvSpPr>
          <p:nvPr>
            <p:ph type="title"/>
          </p:nvPr>
        </p:nvSpPr>
        <p:spPr/>
        <p:txBody>
          <a:bodyPr>
            <a:normAutofit/>
          </a:bodyPr>
          <a:lstStyle/>
          <a:p>
            <a:r>
              <a:rPr lang="en-US" b="1" dirty="0"/>
              <a:t>How can I break it up to make it easier to understand?</a:t>
            </a:r>
            <a:endParaRPr lang="en-US" dirty="0"/>
          </a:p>
        </p:txBody>
      </p:sp>
      <p:sp>
        <p:nvSpPr>
          <p:cNvPr id="3" name="Content Placeholder 2">
            <a:extLst>
              <a:ext uri="{FF2B5EF4-FFF2-40B4-BE49-F238E27FC236}">
                <a16:creationId xmlns:a16="http://schemas.microsoft.com/office/drawing/2014/main" id="{F3989038-00A2-464B-97B4-258C738EF9FA}"/>
              </a:ext>
            </a:extLst>
          </p:cNvPr>
          <p:cNvSpPr>
            <a:spLocks noGrp="1"/>
          </p:cNvSpPr>
          <p:nvPr>
            <p:ph sz="half" idx="1"/>
          </p:nvPr>
        </p:nvSpPr>
        <p:spPr>
          <a:xfrm>
            <a:off x="585952" y="2191406"/>
            <a:ext cx="5181600" cy="4256691"/>
          </a:xfrm>
        </p:spPr>
        <p:txBody>
          <a:bodyPr>
            <a:normAutofit fontScale="70000" lnSpcReduction="20000"/>
          </a:bodyPr>
          <a:lstStyle/>
          <a:p>
            <a:pPr marL="742950" indent="-742950">
              <a:lnSpc>
                <a:spcPct val="130000"/>
              </a:lnSpc>
              <a:spcBef>
                <a:spcPts val="1200"/>
              </a:spcBef>
              <a:spcAft>
                <a:spcPts val="1200"/>
              </a:spcAft>
              <a:buFont typeface="+mj-lt"/>
              <a:buAutoNum type="arabicPeriod"/>
            </a:pPr>
            <a:r>
              <a:rPr lang="en-US" sz="3600" dirty="0"/>
              <a:t>Simple words and phrases</a:t>
            </a:r>
          </a:p>
          <a:p>
            <a:pPr marL="742950" indent="-742950">
              <a:lnSpc>
                <a:spcPct val="130000"/>
              </a:lnSpc>
              <a:spcBef>
                <a:spcPts val="1200"/>
              </a:spcBef>
              <a:spcAft>
                <a:spcPts val="1200"/>
              </a:spcAft>
              <a:buFont typeface="+mj-lt"/>
              <a:buAutoNum type="arabicPeriod"/>
            </a:pPr>
            <a:r>
              <a:rPr lang="en-US" sz="3600" dirty="0"/>
              <a:t>Strong, direct verbs</a:t>
            </a:r>
          </a:p>
          <a:p>
            <a:pPr marL="742950" indent="-742950">
              <a:lnSpc>
                <a:spcPct val="130000"/>
              </a:lnSpc>
              <a:spcBef>
                <a:spcPts val="1200"/>
              </a:spcBef>
              <a:spcAft>
                <a:spcPts val="1200"/>
              </a:spcAft>
              <a:buFont typeface="+mj-lt"/>
              <a:buAutoNum type="arabicPeriod"/>
            </a:pPr>
            <a:r>
              <a:rPr lang="en-US" sz="3600" dirty="0"/>
              <a:t>Avoid acronyms &amp; abbreviations</a:t>
            </a:r>
          </a:p>
          <a:p>
            <a:pPr marL="742950" indent="-742950">
              <a:lnSpc>
                <a:spcPct val="130000"/>
              </a:lnSpc>
              <a:spcBef>
                <a:spcPts val="1200"/>
              </a:spcBef>
              <a:spcAft>
                <a:spcPts val="1200"/>
              </a:spcAft>
              <a:buFont typeface="+mj-lt"/>
              <a:buAutoNum type="arabicPeriod"/>
            </a:pPr>
            <a:r>
              <a:rPr lang="en-US" sz="3600" dirty="0"/>
              <a:t>Minimize jargon</a:t>
            </a:r>
          </a:p>
          <a:p>
            <a:endParaRPr lang="en-US" dirty="0"/>
          </a:p>
          <a:p>
            <a:pPr marL="0" indent="0">
              <a:buNone/>
            </a:pPr>
            <a:endParaRPr lang="en-US" dirty="0"/>
          </a:p>
        </p:txBody>
      </p:sp>
      <p:sp>
        <p:nvSpPr>
          <p:cNvPr id="5" name="Text Placeholder 4">
            <a:extLst>
              <a:ext uri="{FF2B5EF4-FFF2-40B4-BE49-F238E27FC236}">
                <a16:creationId xmlns:a16="http://schemas.microsoft.com/office/drawing/2014/main" id="{9CE8CFD7-7EED-468E-860F-6C138356ECD8}"/>
              </a:ext>
            </a:extLst>
          </p:cNvPr>
          <p:cNvSpPr>
            <a:spLocks noGrp="1"/>
          </p:cNvSpPr>
          <p:nvPr>
            <p:ph sz="half" idx="2"/>
          </p:nvPr>
        </p:nvSpPr>
        <p:spPr>
          <a:xfrm>
            <a:off x="5990897" y="2065282"/>
            <a:ext cx="5833241" cy="4477407"/>
          </a:xfrm>
        </p:spPr>
        <p:txBody>
          <a:bodyPr>
            <a:normAutofit fontScale="70000" lnSpcReduction="20000"/>
          </a:bodyPr>
          <a:lstStyle/>
          <a:p>
            <a:pPr marL="742950" indent="-742950">
              <a:lnSpc>
                <a:spcPct val="120000"/>
              </a:lnSpc>
              <a:spcBef>
                <a:spcPts val="1200"/>
              </a:spcBef>
              <a:spcAft>
                <a:spcPts val="1200"/>
              </a:spcAft>
              <a:buFont typeface="+mj-lt"/>
              <a:buAutoNum type="arabicPeriod" startAt="5"/>
            </a:pPr>
            <a:r>
              <a:rPr lang="en-US" sz="3600" dirty="0"/>
              <a:t>Short, clear sentences</a:t>
            </a:r>
          </a:p>
          <a:p>
            <a:pPr marL="742950" indent="-742950">
              <a:lnSpc>
                <a:spcPct val="120000"/>
              </a:lnSpc>
              <a:spcBef>
                <a:spcPts val="1200"/>
              </a:spcBef>
              <a:spcAft>
                <a:spcPts val="1200"/>
              </a:spcAft>
              <a:buFont typeface="+mj-lt"/>
              <a:buAutoNum type="arabicPeriod" startAt="5"/>
            </a:pPr>
            <a:r>
              <a:rPr lang="en-US" sz="3600" dirty="0"/>
              <a:t>Short paragraphs</a:t>
            </a:r>
          </a:p>
          <a:p>
            <a:pPr marL="742950" indent="-742950">
              <a:lnSpc>
                <a:spcPct val="120000"/>
              </a:lnSpc>
              <a:spcBef>
                <a:spcPts val="1200"/>
              </a:spcBef>
              <a:spcAft>
                <a:spcPts val="1200"/>
              </a:spcAft>
              <a:buFont typeface="+mj-lt"/>
              <a:buAutoNum type="arabicPeriod" startAt="5"/>
            </a:pPr>
            <a:r>
              <a:rPr lang="en-US" sz="3600" dirty="0"/>
              <a:t>Short sections</a:t>
            </a:r>
          </a:p>
          <a:p>
            <a:pPr marL="742950" indent="-742950">
              <a:lnSpc>
                <a:spcPct val="120000"/>
              </a:lnSpc>
              <a:spcBef>
                <a:spcPts val="1200"/>
              </a:spcBef>
              <a:spcAft>
                <a:spcPts val="1200"/>
              </a:spcAft>
              <a:buFont typeface="+mj-lt"/>
              <a:buAutoNum type="arabicPeriod" startAt="5"/>
            </a:pPr>
            <a:r>
              <a:rPr lang="en-US" sz="3600" dirty="0"/>
              <a:t>Limited number of sections per page</a:t>
            </a:r>
          </a:p>
          <a:p>
            <a:pPr marL="742950" indent="-742950">
              <a:lnSpc>
                <a:spcPct val="120000"/>
              </a:lnSpc>
              <a:spcBef>
                <a:spcPts val="1200"/>
              </a:spcBef>
              <a:spcAft>
                <a:spcPts val="1200"/>
              </a:spcAft>
              <a:buFont typeface="+mj-lt"/>
              <a:buAutoNum type="arabicPeriod" startAt="5"/>
            </a:pPr>
            <a:r>
              <a:rPr lang="en-US" sz="3600" dirty="0"/>
              <a:t>Minimize definitions</a:t>
            </a:r>
          </a:p>
          <a:p>
            <a:pPr marL="742950" indent="-742950">
              <a:lnSpc>
                <a:spcPct val="120000"/>
              </a:lnSpc>
              <a:spcBef>
                <a:spcPts val="1200"/>
              </a:spcBef>
              <a:spcAft>
                <a:spcPts val="1200"/>
              </a:spcAft>
              <a:buFont typeface="+mj-lt"/>
              <a:buAutoNum type="arabicPeriod" startAt="5"/>
            </a:pPr>
            <a:r>
              <a:rPr lang="en-US" sz="3600" dirty="0"/>
              <a:t>Relevant examples &amp; images</a:t>
            </a:r>
          </a:p>
          <a:p>
            <a:endParaRPr lang="en-US" dirty="0"/>
          </a:p>
        </p:txBody>
      </p:sp>
      <p:sp>
        <p:nvSpPr>
          <p:cNvPr id="4" name="Slide Number Placeholder 3">
            <a:extLst>
              <a:ext uri="{FF2B5EF4-FFF2-40B4-BE49-F238E27FC236}">
                <a16:creationId xmlns:a16="http://schemas.microsoft.com/office/drawing/2014/main" id="{972CE1A0-5C0C-4919-9E15-A9CBF554E0BC}"/>
              </a:ext>
            </a:extLst>
          </p:cNvPr>
          <p:cNvSpPr>
            <a:spLocks noGrp="1"/>
          </p:cNvSpPr>
          <p:nvPr>
            <p:ph type="sldNum" sz="quarter" idx="12"/>
          </p:nvPr>
        </p:nvSpPr>
        <p:spPr/>
        <p:txBody>
          <a:bodyPr/>
          <a:lstStyle/>
          <a:p>
            <a:fld id="{7D390B86-BFAD-486C-88D7-4C2F923AC000}" type="slidenum">
              <a:rPr lang="en-US" smtClean="0"/>
              <a:pPr/>
              <a:t>69</a:t>
            </a:fld>
            <a:endParaRPr lang="en-US" dirty="0"/>
          </a:p>
        </p:txBody>
      </p:sp>
    </p:spTree>
    <p:extLst>
      <p:ext uri="{BB962C8B-B14F-4D97-AF65-F5344CB8AC3E}">
        <p14:creationId xmlns:p14="http://schemas.microsoft.com/office/powerpoint/2010/main" val="2626283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is readability?</a:t>
            </a:r>
          </a:p>
        </p:txBody>
      </p:sp>
      <p:sp>
        <p:nvSpPr>
          <p:cNvPr id="3" name="Content Placeholder 2"/>
          <p:cNvSpPr>
            <a:spLocks noGrp="1"/>
          </p:cNvSpPr>
          <p:nvPr>
            <p:ph idx="1"/>
          </p:nvPr>
        </p:nvSpPr>
        <p:spPr>
          <a:xfrm>
            <a:off x="6069724" y="1967515"/>
            <a:ext cx="5236779" cy="4351338"/>
          </a:xfrm>
        </p:spPr>
        <p:txBody>
          <a:bodyPr>
            <a:normAutofit/>
          </a:bodyPr>
          <a:lstStyle/>
          <a:p>
            <a:pPr>
              <a:lnSpc>
                <a:spcPct val="110000"/>
              </a:lnSpc>
              <a:spcAft>
                <a:spcPts val="1000"/>
              </a:spcAft>
            </a:pPr>
            <a:r>
              <a:rPr lang="en-US" dirty="0"/>
              <a:t>Readability means producing materials that are as clear and readable as possible. </a:t>
            </a:r>
          </a:p>
          <a:p>
            <a:pPr>
              <a:lnSpc>
                <a:spcPct val="110000"/>
              </a:lnSpc>
              <a:spcAft>
                <a:spcPts val="1000"/>
              </a:spcAft>
            </a:pPr>
            <a:r>
              <a:rPr lang="en-US" dirty="0"/>
              <a:t>It is the first step in making our information accessible to everyone, no matter how much vision they have. </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013AE533-6AF7-43EE-9926-1E57F1246412}"/>
              </a:ext>
            </a:extLst>
          </p:cNvPr>
          <p:cNvSpPr>
            <a:spLocks noGrp="1"/>
          </p:cNvSpPr>
          <p:nvPr>
            <p:ph type="sldNum" sz="quarter" idx="12"/>
          </p:nvPr>
        </p:nvSpPr>
        <p:spPr/>
        <p:txBody>
          <a:bodyPr/>
          <a:lstStyle/>
          <a:p>
            <a:fld id="{6A29E725-4762-403F-A189-98A65781A6E2}" type="slidenum">
              <a:rPr lang="en-US" smtClean="0"/>
              <a:pPr/>
              <a:t>7</a:t>
            </a:fld>
            <a:endParaRPr lang="en-US" dirty="0"/>
          </a:p>
        </p:txBody>
      </p:sp>
      <p:pic>
        <p:nvPicPr>
          <p:cNvPr id="111618" name="Picture 2" descr="Glasses, Letters, Eye Test, Vision, Dioptrin, See Sharp"/>
          <p:cNvPicPr>
            <a:picLocks noChangeAspect="1" noChangeArrowheads="1"/>
          </p:cNvPicPr>
          <p:nvPr/>
        </p:nvPicPr>
        <p:blipFill>
          <a:blip r:embed="rId3" cstate="print"/>
          <a:srcRect l="7229" r="7780"/>
          <a:stretch>
            <a:fillRect/>
          </a:stretch>
        </p:blipFill>
        <p:spPr bwMode="auto">
          <a:xfrm>
            <a:off x="945932" y="1939158"/>
            <a:ext cx="4645088" cy="4099036"/>
          </a:xfrm>
          <a:prstGeom prst="rect">
            <a:avLst/>
          </a:prstGeom>
          <a:noFill/>
        </p:spPr>
      </p:pic>
    </p:spTree>
    <p:extLst>
      <p:ext uri="{BB962C8B-B14F-4D97-AF65-F5344CB8AC3E}">
        <p14:creationId xmlns:p14="http://schemas.microsoft.com/office/powerpoint/2010/main" val="10152917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C0F7F-C009-4550-A7F3-FD870D137091}"/>
              </a:ext>
            </a:extLst>
          </p:cNvPr>
          <p:cNvSpPr>
            <a:spLocks noGrp="1"/>
          </p:cNvSpPr>
          <p:nvPr>
            <p:ph type="title"/>
          </p:nvPr>
        </p:nvSpPr>
        <p:spPr/>
        <p:txBody>
          <a:bodyPr>
            <a:normAutofit fontScale="90000"/>
          </a:bodyPr>
          <a:lstStyle/>
          <a:p>
            <a:br>
              <a:rPr lang="en-US" dirty="0"/>
            </a:br>
            <a:r>
              <a:rPr lang="en-US" b="1" dirty="0"/>
              <a:t>Use Simple Words</a:t>
            </a:r>
            <a:br>
              <a:rPr lang="en-US" dirty="0"/>
            </a:br>
            <a:endParaRPr lang="en-US" dirty="0"/>
          </a:p>
        </p:txBody>
      </p:sp>
      <p:sp>
        <p:nvSpPr>
          <p:cNvPr id="3" name="Content Placeholder 2">
            <a:extLst>
              <a:ext uri="{FF2B5EF4-FFF2-40B4-BE49-F238E27FC236}">
                <a16:creationId xmlns:a16="http://schemas.microsoft.com/office/drawing/2014/main" id="{29CAECB4-9B01-4736-BDB2-8AEB2E5D6CA9}"/>
              </a:ext>
            </a:extLst>
          </p:cNvPr>
          <p:cNvSpPr>
            <a:spLocks noGrp="1"/>
          </p:cNvSpPr>
          <p:nvPr>
            <p:ph idx="1"/>
          </p:nvPr>
        </p:nvSpPr>
        <p:spPr/>
        <p:txBody>
          <a:bodyPr/>
          <a:lstStyle/>
          <a:p>
            <a:pPr marL="0" indent="0">
              <a:buNone/>
            </a:pPr>
            <a:endParaRPr lang="en-US" dirty="0"/>
          </a:p>
          <a:p>
            <a:pPr marL="0"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6F9B45EC-B42E-4CDE-8F73-D5EF2C42F06D}"/>
              </a:ext>
            </a:extLst>
          </p:cNvPr>
          <p:cNvSpPr>
            <a:spLocks noGrp="1"/>
          </p:cNvSpPr>
          <p:nvPr>
            <p:ph type="sldNum" sz="quarter" idx="12"/>
          </p:nvPr>
        </p:nvSpPr>
        <p:spPr/>
        <p:txBody>
          <a:bodyPr/>
          <a:lstStyle/>
          <a:p>
            <a:fld id="{7D390B86-BFAD-486C-88D7-4C2F923AC000}" type="slidenum">
              <a:rPr lang="en-US" smtClean="0"/>
              <a:pPr/>
              <a:t>70</a:t>
            </a:fld>
            <a:endParaRPr lang="en-US"/>
          </a:p>
        </p:txBody>
      </p:sp>
      <p:graphicFrame>
        <p:nvGraphicFramePr>
          <p:cNvPr id="5" name="Table 4">
            <a:extLst>
              <a:ext uri="{FF2B5EF4-FFF2-40B4-BE49-F238E27FC236}">
                <a16:creationId xmlns:a16="http://schemas.microsoft.com/office/drawing/2014/main" id="{E6F898C0-47FD-48D3-AFCA-9EB77C1C8708}"/>
              </a:ext>
            </a:extLst>
          </p:cNvPr>
          <p:cNvGraphicFramePr>
            <a:graphicFrameLocks noGrp="1"/>
          </p:cNvGraphicFramePr>
          <p:nvPr>
            <p:extLst>
              <p:ext uri="{D42A27DB-BD31-4B8C-83A1-F6EECF244321}">
                <p14:modId xmlns:p14="http://schemas.microsoft.com/office/powerpoint/2010/main" val="2821467205"/>
              </p:ext>
            </p:extLst>
          </p:nvPr>
        </p:nvGraphicFramePr>
        <p:xfrm>
          <a:off x="625642" y="1941096"/>
          <a:ext cx="10296358" cy="4235867"/>
        </p:xfrm>
        <a:graphic>
          <a:graphicData uri="http://schemas.openxmlformats.org/drawingml/2006/table">
            <a:tbl>
              <a:tblPr firstRow="1" bandRow="1">
                <a:tableStyleId>{5C22544A-7EE6-4342-B048-85BDC9FD1C3A}</a:tableStyleId>
              </a:tblPr>
              <a:tblGrid>
                <a:gridCol w="5148179">
                  <a:extLst>
                    <a:ext uri="{9D8B030D-6E8A-4147-A177-3AD203B41FA5}">
                      <a16:colId xmlns:a16="http://schemas.microsoft.com/office/drawing/2014/main" val="1844010846"/>
                    </a:ext>
                  </a:extLst>
                </a:gridCol>
                <a:gridCol w="5148179">
                  <a:extLst>
                    <a:ext uri="{9D8B030D-6E8A-4147-A177-3AD203B41FA5}">
                      <a16:colId xmlns:a16="http://schemas.microsoft.com/office/drawing/2014/main" val="1278556106"/>
                    </a:ext>
                  </a:extLst>
                </a:gridCol>
              </a:tblGrid>
              <a:tr h="596159">
                <a:tc>
                  <a:txBody>
                    <a:bodyPr/>
                    <a:lstStyle/>
                    <a:p>
                      <a:r>
                        <a:rPr lang="en-US" sz="3200" dirty="0"/>
                        <a:t>Say</a:t>
                      </a:r>
                    </a:p>
                  </a:txBody>
                  <a:tcPr/>
                </a:tc>
                <a:tc>
                  <a:txBody>
                    <a:bodyPr/>
                    <a:lstStyle/>
                    <a:p>
                      <a:r>
                        <a:rPr lang="en-US" sz="3200" dirty="0"/>
                        <a:t>Don’t Say</a:t>
                      </a:r>
                    </a:p>
                  </a:txBody>
                  <a:tcPr/>
                </a:tc>
                <a:extLst>
                  <a:ext uri="{0D108BD9-81ED-4DB2-BD59-A6C34878D82A}">
                    <a16:rowId xmlns:a16="http://schemas.microsoft.com/office/drawing/2014/main" val="3782491479"/>
                  </a:ext>
                </a:extLst>
              </a:tr>
              <a:tr h="596159">
                <a:tc>
                  <a:txBody>
                    <a:bodyPr/>
                    <a:lstStyle/>
                    <a:p>
                      <a:r>
                        <a:rPr lang="en-US" sz="2600" dirty="0"/>
                        <a:t>drop</a:t>
                      </a:r>
                    </a:p>
                  </a:txBody>
                  <a:tcPr/>
                </a:tc>
                <a:tc>
                  <a:txBody>
                    <a:bodyPr/>
                    <a:lstStyle/>
                    <a:p>
                      <a:r>
                        <a:rPr lang="en-US" sz="2600" dirty="0"/>
                        <a:t>discontinue</a:t>
                      </a:r>
                    </a:p>
                  </a:txBody>
                  <a:tcPr/>
                </a:tc>
                <a:extLst>
                  <a:ext uri="{0D108BD9-81ED-4DB2-BD59-A6C34878D82A}">
                    <a16:rowId xmlns:a16="http://schemas.microsoft.com/office/drawing/2014/main" val="1070091626"/>
                  </a:ext>
                </a:extLst>
              </a:tr>
              <a:tr h="596159">
                <a:tc>
                  <a:txBody>
                    <a:bodyPr/>
                    <a:lstStyle/>
                    <a:p>
                      <a:r>
                        <a:rPr lang="en-US" sz="2600" dirty="0"/>
                        <a:t>choose</a:t>
                      </a:r>
                    </a:p>
                  </a:txBody>
                  <a:tcPr/>
                </a:tc>
                <a:tc>
                  <a:txBody>
                    <a:bodyPr/>
                    <a:lstStyle/>
                    <a:p>
                      <a:r>
                        <a:rPr lang="en-US" sz="2600" dirty="0"/>
                        <a:t>designate</a:t>
                      </a:r>
                    </a:p>
                  </a:txBody>
                  <a:tcPr/>
                </a:tc>
                <a:extLst>
                  <a:ext uri="{0D108BD9-81ED-4DB2-BD59-A6C34878D82A}">
                    <a16:rowId xmlns:a16="http://schemas.microsoft.com/office/drawing/2014/main" val="2194813888"/>
                  </a:ext>
                </a:extLst>
              </a:tr>
              <a:tr h="596159">
                <a:tc>
                  <a:txBody>
                    <a:bodyPr/>
                    <a:lstStyle/>
                    <a:p>
                      <a:r>
                        <a:rPr lang="en-US" sz="2600" dirty="0"/>
                        <a:t>need to</a:t>
                      </a:r>
                    </a:p>
                  </a:txBody>
                  <a:tcPr/>
                </a:tc>
                <a:tc>
                  <a:txBody>
                    <a:bodyPr/>
                    <a:lstStyle/>
                    <a:p>
                      <a:r>
                        <a:rPr lang="en-US" sz="2600" dirty="0"/>
                        <a:t>is essential</a:t>
                      </a:r>
                    </a:p>
                  </a:txBody>
                  <a:tcPr/>
                </a:tc>
                <a:extLst>
                  <a:ext uri="{0D108BD9-81ED-4DB2-BD59-A6C34878D82A}">
                    <a16:rowId xmlns:a16="http://schemas.microsoft.com/office/drawing/2014/main" val="3434659444"/>
                  </a:ext>
                </a:extLst>
              </a:tr>
              <a:tr h="658913">
                <a:tc>
                  <a:txBody>
                    <a:bodyPr/>
                    <a:lstStyle/>
                    <a:p>
                      <a:r>
                        <a:rPr lang="en-US" sz="2600" dirty="0"/>
                        <a:t>must</a:t>
                      </a:r>
                    </a:p>
                  </a:txBody>
                  <a:tcPr/>
                </a:tc>
                <a:tc>
                  <a:txBody>
                    <a:bodyPr/>
                    <a:lstStyle/>
                    <a:p>
                      <a:r>
                        <a:rPr lang="en-US" sz="2600" dirty="0"/>
                        <a:t>shall</a:t>
                      </a:r>
                    </a:p>
                  </a:txBody>
                  <a:tcPr/>
                </a:tc>
                <a:extLst>
                  <a:ext uri="{0D108BD9-81ED-4DB2-BD59-A6C34878D82A}">
                    <a16:rowId xmlns:a16="http://schemas.microsoft.com/office/drawing/2014/main" val="699503901"/>
                  </a:ext>
                </a:extLst>
              </a:tr>
              <a:tr h="596159">
                <a:tc>
                  <a:txBody>
                    <a:bodyPr/>
                    <a:lstStyle/>
                    <a:p>
                      <a:r>
                        <a:rPr lang="en-US" sz="2600" dirty="0"/>
                        <a:t>change</a:t>
                      </a:r>
                    </a:p>
                  </a:txBody>
                  <a:tcPr/>
                </a:tc>
                <a:tc>
                  <a:txBody>
                    <a:bodyPr/>
                    <a:lstStyle/>
                    <a:p>
                      <a:r>
                        <a:rPr lang="en-US" sz="2600" dirty="0"/>
                        <a:t>modify</a:t>
                      </a:r>
                    </a:p>
                  </a:txBody>
                  <a:tcPr/>
                </a:tc>
                <a:extLst>
                  <a:ext uri="{0D108BD9-81ED-4DB2-BD59-A6C34878D82A}">
                    <a16:rowId xmlns:a16="http://schemas.microsoft.com/office/drawing/2014/main" val="3867909507"/>
                  </a:ext>
                </a:extLst>
              </a:tr>
              <a:tr h="596159">
                <a:tc>
                  <a:txBody>
                    <a:bodyPr/>
                    <a:lstStyle/>
                    <a:p>
                      <a:r>
                        <a:rPr lang="en-US" sz="2600" strike="noStrike" dirty="0"/>
                        <a:t>later, next</a:t>
                      </a:r>
                    </a:p>
                  </a:txBody>
                  <a:tcPr/>
                </a:tc>
                <a:tc>
                  <a:txBody>
                    <a:bodyPr/>
                    <a:lstStyle/>
                    <a:p>
                      <a:r>
                        <a:rPr lang="en-US" sz="2600" strike="noStrike" dirty="0"/>
                        <a:t>subsequent</a:t>
                      </a:r>
                    </a:p>
                  </a:txBody>
                  <a:tcPr/>
                </a:tc>
                <a:extLst>
                  <a:ext uri="{0D108BD9-81ED-4DB2-BD59-A6C34878D82A}">
                    <a16:rowId xmlns:a16="http://schemas.microsoft.com/office/drawing/2014/main" val="1384790207"/>
                  </a:ext>
                </a:extLst>
              </a:tr>
            </a:tbl>
          </a:graphicData>
        </a:graphic>
      </p:graphicFrame>
      <p:sp>
        <p:nvSpPr>
          <p:cNvPr id="6" name="Rectangle 5">
            <a:extLst>
              <a:ext uri="{FF2B5EF4-FFF2-40B4-BE49-F238E27FC236}">
                <a16:creationId xmlns:a16="http://schemas.microsoft.com/office/drawing/2014/main" id="{B7E25F54-3847-460A-9261-96CBFB438116}"/>
              </a:ext>
            </a:extLst>
          </p:cNvPr>
          <p:cNvSpPr/>
          <p:nvPr/>
        </p:nvSpPr>
        <p:spPr>
          <a:xfrm>
            <a:off x="205061" y="7435334"/>
            <a:ext cx="2129878" cy="369332"/>
          </a:xfrm>
          <a:prstGeom prst="rect">
            <a:avLst/>
          </a:prstGeom>
        </p:spPr>
        <p:txBody>
          <a:bodyPr wrap="none">
            <a:spAutoFit/>
          </a:bodyPr>
          <a:lstStyle/>
          <a:p>
            <a:r>
              <a:rPr lang="en-US" dirty="0"/>
              <a:t>From Plain Language</a:t>
            </a:r>
          </a:p>
        </p:txBody>
      </p:sp>
    </p:spTree>
    <p:extLst>
      <p:ext uri="{BB962C8B-B14F-4D97-AF65-F5344CB8AC3E}">
        <p14:creationId xmlns:p14="http://schemas.microsoft.com/office/powerpoint/2010/main" val="24697055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A3B63-C084-4C5D-9CEF-0777D747877B}"/>
              </a:ext>
            </a:extLst>
          </p:cNvPr>
          <p:cNvSpPr>
            <a:spLocks noGrp="1"/>
          </p:cNvSpPr>
          <p:nvPr>
            <p:ph type="title"/>
          </p:nvPr>
        </p:nvSpPr>
        <p:spPr>
          <a:xfrm>
            <a:off x="775138" y="554311"/>
            <a:ext cx="10515600" cy="1325563"/>
          </a:xfrm>
        </p:spPr>
        <p:txBody>
          <a:bodyPr>
            <a:normAutofit/>
          </a:bodyPr>
          <a:lstStyle/>
          <a:p>
            <a:r>
              <a:rPr lang="en-US" sz="4000" b="1" dirty="0"/>
              <a:t>Use the strongest, most direct form of the verb possible</a:t>
            </a:r>
          </a:p>
        </p:txBody>
      </p:sp>
      <p:sp>
        <p:nvSpPr>
          <p:cNvPr id="3" name="Content Placeholder 2">
            <a:extLst>
              <a:ext uri="{FF2B5EF4-FFF2-40B4-BE49-F238E27FC236}">
                <a16:creationId xmlns:a16="http://schemas.microsoft.com/office/drawing/2014/main" id="{806F4122-E9CE-45F5-964A-39C9F89BDC5F}"/>
              </a:ext>
            </a:extLst>
          </p:cNvPr>
          <p:cNvSpPr>
            <a:spLocks noGrp="1"/>
          </p:cNvSpPr>
          <p:nvPr>
            <p:ph idx="1"/>
          </p:nvPr>
        </p:nvSpPr>
        <p:spPr/>
        <p:txBody>
          <a:bodyPr/>
          <a:lstStyle/>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CF92F291-BE54-4730-B0C2-1553BD18A62D}"/>
              </a:ext>
            </a:extLst>
          </p:cNvPr>
          <p:cNvSpPr>
            <a:spLocks noGrp="1"/>
          </p:cNvSpPr>
          <p:nvPr>
            <p:ph type="sldNum" sz="quarter" idx="12"/>
          </p:nvPr>
        </p:nvSpPr>
        <p:spPr/>
        <p:txBody>
          <a:bodyPr/>
          <a:lstStyle/>
          <a:p>
            <a:fld id="{7D390B86-BFAD-486C-88D7-4C2F923AC000}" type="slidenum">
              <a:rPr lang="en-US" smtClean="0"/>
              <a:pPr/>
              <a:t>71</a:t>
            </a:fld>
            <a:endParaRPr lang="en-US"/>
          </a:p>
        </p:txBody>
      </p:sp>
      <p:graphicFrame>
        <p:nvGraphicFramePr>
          <p:cNvPr id="5" name="Table 4">
            <a:extLst>
              <a:ext uri="{FF2B5EF4-FFF2-40B4-BE49-F238E27FC236}">
                <a16:creationId xmlns:a16="http://schemas.microsoft.com/office/drawing/2014/main" id="{481DF113-37B5-4BD5-B09D-D8A3CE3E5699}"/>
              </a:ext>
            </a:extLst>
          </p:cNvPr>
          <p:cNvGraphicFramePr>
            <a:graphicFrameLocks noGrp="1"/>
          </p:cNvGraphicFramePr>
          <p:nvPr>
            <p:extLst>
              <p:ext uri="{D42A27DB-BD31-4B8C-83A1-F6EECF244321}">
                <p14:modId xmlns:p14="http://schemas.microsoft.com/office/powerpoint/2010/main" val="4178161551"/>
              </p:ext>
            </p:extLst>
          </p:nvPr>
        </p:nvGraphicFramePr>
        <p:xfrm>
          <a:off x="799146" y="2853558"/>
          <a:ext cx="10253864" cy="2633478"/>
        </p:xfrm>
        <a:graphic>
          <a:graphicData uri="http://schemas.openxmlformats.org/drawingml/2006/table">
            <a:tbl>
              <a:tblPr firstRow="1" bandRow="1">
                <a:tableStyleId>{5C22544A-7EE6-4342-B048-85BDC9FD1C3A}</a:tableStyleId>
              </a:tblPr>
              <a:tblGrid>
                <a:gridCol w="4245820">
                  <a:extLst>
                    <a:ext uri="{9D8B030D-6E8A-4147-A177-3AD203B41FA5}">
                      <a16:colId xmlns:a16="http://schemas.microsoft.com/office/drawing/2014/main" val="2024929080"/>
                    </a:ext>
                  </a:extLst>
                </a:gridCol>
                <a:gridCol w="6008044">
                  <a:extLst>
                    <a:ext uri="{9D8B030D-6E8A-4147-A177-3AD203B41FA5}">
                      <a16:colId xmlns:a16="http://schemas.microsoft.com/office/drawing/2014/main" val="2458720226"/>
                    </a:ext>
                  </a:extLst>
                </a:gridCol>
              </a:tblGrid>
              <a:tr h="1316739">
                <a:tc>
                  <a:txBody>
                    <a:bodyPr/>
                    <a:lstStyle/>
                    <a:p>
                      <a:r>
                        <a:rPr lang="en-US" sz="2400" b="1" dirty="0"/>
                        <a:t>Say</a:t>
                      </a:r>
                    </a:p>
                  </a:txBody>
                  <a:tcPr/>
                </a:tc>
                <a:tc>
                  <a:txBody>
                    <a:bodyPr/>
                    <a:lstStyle/>
                    <a:p>
                      <a:r>
                        <a:rPr lang="en-US" sz="2400" b="1" dirty="0"/>
                        <a:t>Don’t Say</a:t>
                      </a:r>
                    </a:p>
                  </a:txBody>
                  <a:tcPr/>
                </a:tc>
                <a:extLst>
                  <a:ext uri="{0D108BD9-81ED-4DB2-BD59-A6C34878D82A}">
                    <a16:rowId xmlns:a16="http://schemas.microsoft.com/office/drawing/2014/main" val="2259228765"/>
                  </a:ext>
                </a:extLst>
              </a:tr>
              <a:tr h="1316739">
                <a:tc>
                  <a:txBody>
                    <a:bodyPr/>
                    <a:lstStyle/>
                    <a:p>
                      <a:r>
                        <a:rPr lang="en-US" sz="2400" b="1" dirty="0"/>
                        <a:t>Apply</a:t>
                      </a:r>
                      <a:r>
                        <a:rPr lang="en-US" sz="2400" dirty="0"/>
                        <a:t> for KanCare.</a:t>
                      </a:r>
                    </a:p>
                  </a:txBody>
                  <a:tcPr/>
                </a:tc>
                <a:tc>
                  <a:txBody>
                    <a:bodyPr/>
                    <a:lstStyle/>
                    <a:p>
                      <a:r>
                        <a:rPr lang="en-US" sz="2400" b="1" dirty="0"/>
                        <a:t>Complete an application </a:t>
                      </a:r>
                      <a:r>
                        <a:rPr lang="en-US" sz="2400" dirty="0"/>
                        <a:t>for KanCare.</a:t>
                      </a:r>
                    </a:p>
                  </a:txBody>
                  <a:tcPr/>
                </a:tc>
                <a:extLst>
                  <a:ext uri="{0D108BD9-81ED-4DB2-BD59-A6C34878D82A}">
                    <a16:rowId xmlns:a16="http://schemas.microsoft.com/office/drawing/2014/main" val="170022549"/>
                  </a:ext>
                </a:extLst>
              </a:tr>
            </a:tbl>
          </a:graphicData>
        </a:graphic>
      </p:graphicFrame>
    </p:spTree>
    <p:extLst>
      <p:ext uri="{BB962C8B-B14F-4D97-AF65-F5344CB8AC3E}">
        <p14:creationId xmlns:p14="http://schemas.microsoft.com/office/powerpoint/2010/main" val="38185932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4D7C8-7B69-4F8D-B5CB-CFDB321F8D92}"/>
              </a:ext>
            </a:extLst>
          </p:cNvPr>
          <p:cNvSpPr>
            <a:spLocks noGrp="1"/>
          </p:cNvSpPr>
          <p:nvPr>
            <p:ph type="title"/>
          </p:nvPr>
        </p:nvSpPr>
        <p:spPr/>
        <p:txBody>
          <a:bodyPr/>
          <a:lstStyle/>
          <a:p>
            <a:r>
              <a:rPr lang="en-US" b="1" dirty="0"/>
              <a:t>Use Active Voice</a:t>
            </a:r>
          </a:p>
        </p:txBody>
      </p:sp>
      <p:sp>
        <p:nvSpPr>
          <p:cNvPr id="3" name="Content Placeholder 2">
            <a:extLst>
              <a:ext uri="{FF2B5EF4-FFF2-40B4-BE49-F238E27FC236}">
                <a16:creationId xmlns:a16="http://schemas.microsoft.com/office/drawing/2014/main" id="{E8AC3AB7-80D0-4090-9CE9-540D29CB44EB}"/>
              </a:ext>
            </a:extLst>
          </p:cNvPr>
          <p:cNvSpPr>
            <a:spLocks noGrp="1"/>
          </p:cNvSpPr>
          <p:nvPr>
            <p:ph idx="1"/>
          </p:nvPr>
        </p:nvSpPr>
        <p:spPr/>
        <p:txBody>
          <a:bodyPr/>
          <a:lstStyle/>
          <a:p>
            <a:pPr marL="0" indent="0">
              <a:buNone/>
            </a:pPr>
            <a:r>
              <a:rPr lang="en-US" dirty="0"/>
              <a:t>Active voice makes it clear who is supposed to do what.  It eliminates ambiguity about responsibilities.  </a:t>
            </a:r>
          </a:p>
        </p:txBody>
      </p:sp>
      <p:sp>
        <p:nvSpPr>
          <p:cNvPr id="4" name="Slide Number Placeholder 3">
            <a:extLst>
              <a:ext uri="{FF2B5EF4-FFF2-40B4-BE49-F238E27FC236}">
                <a16:creationId xmlns:a16="http://schemas.microsoft.com/office/drawing/2014/main" id="{F9ADAE84-3DC6-43DC-9361-955482C888FB}"/>
              </a:ext>
            </a:extLst>
          </p:cNvPr>
          <p:cNvSpPr>
            <a:spLocks noGrp="1"/>
          </p:cNvSpPr>
          <p:nvPr>
            <p:ph type="sldNum" sz="quarter" idx="12"/>
          </p:nvPr>
        </p:nvSpPr>
        <p:spPr/>
        <p:txBody>
          <a:bodyPr/>
          <a:lstStyle/>
          <a:p>
            <a:fld id="{7D390B86-BFAD-486C-88D7-4C2F923AC000}" type="slidenum">
              <a:rPr lang="en-US" smtClean="0"/>
              <a:pPr/>
              <a:t>72</a:t>
            </a:fld>
            <a:endParaRPr lang="en-US"/>
          </a:p>
        </p:txBody>
      </p:sp>
      <p:graphicFrame>
        <p:nvGraphicFramePr>
          <p:cNvPr id="5" name="Table 4">
            <a:extLst>
              <a:ext uri="{FF2B5EF4-FFF2-40B4-BE49-F238E27FC236}">
                <a16:creationId xmlns:a16="http://schemas.microsoft.com/office/drawing/2014/main" id="{0A4C337F-5A90-4F4B-994C-3333E6399151}"/>
              </a:ext>
            </a:extLst>
          </p:cNvPr>
          <p:cNvGraphicFramePr>
            <a:graphicFrameLocks noGrp="1"/>
          </p:cNvGraphicFramePr>
          <p:nvPr>
            <p:extLst>
              <p:ext uri="{D42A27DB-BD31-4B8C-83A1-F6EECF244321}">
                <p14:modId xmlns:p14="http://schemas.microsoft.com/office/powerpoint/2010/main" val="1322157512"/>
              </p:ext>
            </p:extLst>
          </p:nvPr>
        </p:nvGraphicFramePr>
        <p:xfrm>
          <a:off x="871466" y="3263462"/>
          <a:ext cx="10022506" cy="3358054"/>
        </p:xfrm>
        <a:graphic>
          <a:graphicData uri="http://schemas.openxmlformats.org/drawingml/2006/table">
            <a:tbl>
              <a:tblPr firstRow="1" bandRow="1">
                <a:tableStyleId>{5C22544A-7EE6-4342-B048-85BDC9FD1C3A}</a:tableStyleId>
              </a:tblPr>
              <a:tblGrid>
                <a:gridCol w="5011253">
                  <a:extLst>
                    <a:ext uri="{9D8B030D-6E8A-4147-A177-3AD203B41FA5}">
                      <a16:colId xmlns:a16="http://schemas.microsoft.com/office/drawing/2014/main" val="1844010846"/>
                    </a:ext>
                  </a:extLst>
                </a:gridCol>
                <a:gridCol w="5011253">
                  <a:extLst>
                    <a:ext uri="{9D8B030D-6E8A-4147-A177-3AD203B41FA5}">
                      <a16:colId xmlns:a16="http://schemas.microsoft.com/office/drawing/2014/main" val="1278556106"/>
                    </a:ext>
                  </a:extLst>
                </a:gridCol>
              </a:tblGrid>
              <a:tr h="590769">
                <a:tc>
                  <a:txBody>
                    <a:bodyPr/>
                    <a:lstStyle/>
                    <a:p>
                      <a:r>
                        <a:rPr lang="en-US" sz="3200" dirty="0"/>
                        <a:t>Say</a:t>
                      </a:r>
                    </a:p>
                  </a:txBody>
                  <a:tcPr/>
                </a:tc>
                <a:tc>
                  <a:txBody>
                    <a:bodyPr/>
                    <a:lstStyle/>
                    <a:p>
                      <a:r>
                        <a:rPr lang="en-US" sz="3200" dirty="0"/>
                        <a:t>Don’t Say</a:t>
                      </a:r>
                    </a:p>
                  </a:txBody>
                  <a:tcPr/>
                </a:tc>
                <a:extLst>
                  <a:ext uri="{0D108BD9-81ED-4DB2-BD59-A6C34878D82A}">
                    <a16:rowId xmlns:a16="http://schemas.microsoft.com/office/drawing/2014/main" val="3782491479"/>
                  </a:ext>
                </a:extLst>
              </a:tr>
              <a:tr h="590769">
                <a:tc>
                  <a:txBody>
                    <a:bodyPr/>
                    <a:lstStyle/>
                    <a:p>
                      <a:r>
                        <a:rPr lang="en-US" sz="2600" dirty="0"/>
                        <a:t>You must do it.</a:t>
                      </a:r>
                    </a:p>
                  </a:txBody>
                  <a:tcPr/>
                </a:tc>
                <a:tc>
                  <a:txBody>
                    <a:bodyPr/>
                    <a:lstStyle/>
                    <a:p>
                      <a:r>
                        <a:rPr lang="en-US" sz="2600" dirty="0"/>
                        <a:t>It must be done.</a:t>
                      </a:r>
                    </a:p>
                  </a:txBody>
                  <a:tcPr/>
                </a:tc>
                <a:extLst>
                  <a:ext uri="{0D108BD9-81ED-4DB2-BD59-A6C34878D82A}">
                    <a16:rowId xmlns:a16="http://schemas.microsoft.com/office/drawing/2014/main" val="1070091626"/>
                  </a:ext>
                </a:extLst>
              </a:tr>
              <a:tr h="1088258">
                <a:tc>
                  <a:txBody>
                    <a:bodyPr/>
                    <a:lstStyle/>
                    <a:p>
                      <a:r>
                        <a:rPr lang="en-US" sz="2600" dirty="0"/>
                        <a:t>You </a:t>
                      </a:r>
                      <a:r>
                        <a:rPr lang="en-US" sz="2600" b="1" dirty="0"/>
                        <a:t>must submit </a:t>
                      </a:r>
                      <a:r>
                        <a:rPr lang="en-US" sz="2600" dirty="0"/>
                        <a:t>your appeal to the MCO.</a:t>
                      </a:r>
                    </a:p>
                  </a:txBody>
                  <a:tcPr/>
                </a:tc>
                <a:tc>
                  <a:txBody>
                    <a:bodyPr/>
                    <a:lstStyle/>
                    <a:p>
                      <a:r>
                        <a:rPr lang="en-US" sz="2600" dirty="0"/>
                        <a:t>Your appeal </a:t>
                      </a:r>
                      <a:r>
                        <a:rPr lang="en-US" sz="2600" b="1" dirty="0"/>
                        <a:t>must be submitted</a:t>
                      </a:r>
                      <a:r>
                        <a:rPr lang="en-US" sz="2600" dirty="0"/>
                        <a:t> to the MCO.</a:t>
                      </a:r>
                    </a:p>
                  </a:txBody>
                  <a:tcPr/>
                </a:tc>
                <a:extLst>
                  <a:ext uri="{0D108BD9-81ED-4DB2-BD59-A6C34878D82A}">
                    <a16:rowId xmlns:a16="http://schemas.microsoft.com/office/drawing/2014/main" val="2194813888"/>
                  </a:ext>
                </a:extLst>
              </a:tr>
              <a:tr h="1088258">
                <a:tc>
                  <a:txBody>
                    <a:bodyPr/>
                    <a:lstStyle/>
                    <a:p>
                      <a:r>
                        <a:rPr lang="en-US" sz="2600" dirty="0"/>
                        <a:t>The Clearinghouse </a:t>
                      </a:r>
                      <a:r>
                        <a:rPr lang="en-US" sz="2600" b="1" dirty="0"/>
                        <a:t>will send </a:t>
                      </a:r>
                      <a:r>
                        <a:rPr lang="en-US" sz="2600" b="0" dirty="0"/>
                        <a:t>you the letter.</a:t>
                      </a:r>
                    </a:p>
                  </a:txBody>
                  <a:tcPr/>
                </a:tc>
                <a:tc>
                  <a:txBody>
                    <a:bodyPr/>
                    <a:lstStyle/>
                    <a:p>
                      <a:r>
                        <a:rPr lang="en-US" sz="2600" dirty="0"/>
                        <a:t>The letter</a:t>
                      </a:r>
                      <a:r>
                        <a:rPr lang="en-US" sz="2600" baseline="0" dirty="0"/>
                        <a:t> </a:t>
                      </a:r>
                      <a:r>
                        <a:rPr lang="en-US" sz="2600" b="1" baseline="0" dirty="0"/>
                        <a:t>will be sent </a:t>
                      </a:r>
                      <a:r>
                        <a:rPr lang="en-US" sz="2600" baseline="0" dirty="0"/>
                        <a:t>by the Clearinghouse.</a:t>
                      </a:r>
                      <a:endParaRPr lang="en-US" sz="260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488375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68066-B0AA-45AC-80E3-8E7411215F56}"/>
              </a:ext>
            </a:extLst>
          </p:cNvPr>
          <p:cNvSpPr>
            <a:spLocks noGrp="1"/>
          </p:cNvSpPr>
          <p:nvPr>
            <p:ph type="title"/>
          </p:nvPr>
        </p:nvSpPr>
        <p:spPr/>
        <p:txBody>
          <a:bodyPr/>
          <a:lstStyle/>
          <a:p>
            <a:r>
              <a:rPr lang="en-US" b="1" dirty="0"/>
              <a:t>Avoid Abbreviations</a:t>
            </a:r>
          </a:p>
        </p:txBody>
      </p:sp>
      <p:sp>
        <p:nvSpPr>
          <p:cNvPr id="3" name="Content Placeholder 2">
            <a:extLst>
              <a:ext uri="{FF2B5EF4-FFF2-40B4-BE49-F238E27FC236}">
                <a16:creationId xmlns:a16="http://schemas.microsoft.com/office/drawing/2014/main" id="{76C5BA39-D323-4A78-8997-02D14A0C10E3}"/>
              </a:ext>
            </a:extLst>
          </p:cNvPr>
          <p:cNvSpPr>
            <a:spLocks noGrp="1"/>
          </p:cNvSpPr>
          <p:nvPr>
            <p:ph idx="1"/>
          </p:nvPr>
        </p:nvSpPr>
        <p:spPr/>
        <p:txBody>
          <a:bodyPr/>
          <a:lstStyle/>
          <a:p>
            <a:pPr>
              <a:buNone/>
            </a:pPr>
            <a:r>
              <a:rPr lang="en-US" dirty="0"/>
              <a:t>Write out the word instead of using an abbreviation.</a:t>
            </a:r>
          </a:p>
          <a:p>
            <a:pPr>
              <a:buNone/>
            </a:pPr>
            <a:endParaRPr lang="en-US" dirty="0"/>
          </a:p>
        </p:txBody>
      </p:sp>
      <p:sp>
        <p:nvSpPr>
          <p:cNvPr id="4" name="Slide Number Placeholder 3">
            <a:extLst>
              <a:ext uri="{FF2B5EF4-FFF2-40B4-BE49-F238E27FC236}">
                <a16:creationId xmlns:a16="http://schemas.microsoft.com/office/drawing/2014/main" id="{1E13AC79-70DA-41CC-A10B-F10BA44A9717}"/>
              </a:ext>
            </a:extLst>
          </p:cNvPr>
          <p:cNvSpPr>
            <a:spLocks noGrp="1"/>
          </p:cNvSpPr>
          <p:nvPr>
            <p:ph type="sldNum" sz="quarter" idx="12"/>
          </p:nvPr>
        </p:nvSpPr>
        <p:spPr/>
        <p:txBody>
          <a:bodyPr/>
          <a:lstStyle/>
          <a:p>
            <a:fld id="{7D390B86-BFAD-486C-88D7-4C2F923AC000}" type="slidenum">
              <a:rPr lang="en-US" smtClean="0"/>
              <a:pPr/>
              <a:t>73</a:t>
            </a:fld>
            <a:endParaRPr lang="en-US"/>
          </a:p>
        </p:txBody>
      </p:sp>
      <p:graphicFrame>
        <p:nvGraphicFramePr>
          <p:cNvPr id="5" name="Table 4">
            <a:extLst>
              <a:ext uri="{FF2B5EF4-FFF2-40B4-BE49-F238E27FC236}">
                <a16:creationId xmlns:a16="http://schemas.microsoft.com/office/drawing/2014/main" id="{12E2FC9D-6E08-4496-8580-01EAAFED6D21}"/>
              </a:ext>
            </a:extLst>
          </p:cNvPr>
          <p:cNvGraphicFramePr>
            <a:graphicFrameLocks noGrp="1"/>
          </p:cNvGraphicFramePr>
          <p:nvPr>
            <p:extLst/>
          </p:nvPr>
        </p:nvGraphicFramePr>
        <p:xfrm>
          <a:off x="1010651" y="2554137"/>
          <a:ext cx="10042360" cy="3790516"/>
        </p:xfrm>
        <a:graphic>
          <a:graphicData uri="http://schemas.openxmlformats.org/drawingml/2006/table">
            <a:tbl>
              <a:tblPr firstRow="1" bandRow="1">
                <a:tableStyleId>{5C22544A-7EE6-4342-B048-85BDC9FD1C3A}</a:tableStyleId>
              </a:tblPr>
              <a:tblGrid>
                <a:gridCol w="5021180">
                  <a:extLst>
                    <a:ext uri="{9D8B030D-6E8A-4147-A177-3AD203B41FA5}">
                      <a16:colId xmlns:a16="http://schemas.microsoft.com/office/drawing/2014/main" val="863530119"/>
                    </a:ext>
                  </a:extLst>
                </a:gridCol>
                <a:gridCol w="5021180">
                  <a:extLst>
                    <a:ext uri="{9D8B030D-6E8A-4147-A177-3AD203B41FA5}">
                      <a16:colId xmlns:a16="http://schemas.microsoft.com/office/drawing/2014/main" val="1445110999"/>
                    </a:ext>
                  </a:extLst>
                </a:gridCol>
              </a:tblGrid>
              <a:tr h="711409">
                <a:tc>
                  <a:txBody>
                    <a:bodyPr/>
                    <a:lstStyle/>
                    <a:p>
                      <a:r>
                        <a:rPr lang="en-US" sz="2800" dirty="0"/>
                        <a:t>Say</a:t>
                      </a:r>
                    </a:p>
                  </a:txBody>
                  <a:tcPr/>
                </a:tc>
                <a:tc>
                  <a:txBody>
                    <a:bodyPr/>
                    <a:lstStyle/>
                    <a:p>
                      <a:r>
                        <a:rPr lang="en-US" sz="2800" dirty="0"/>
                        <a:t>Don’t say</a:t>
                      </a:r>
                    </a:p>
                  </a:txBody>
                  <a:tcPr/>
                </a:tc>
                <a:extLst>
                  <a:ext uri="{0D108BD9-81ED-4DB2-BD59-A6C34878D82A}">
                    <a16:rowId xmlns:a16="http://schemas.microsoft.com/office/drawing/2014/main" val="904506660"/>
                  </a:ext>
                </a:extLst>
              </a:tr>
              <a:tr h="711409">
                <a:tc>
                  <a:txBody>
                    <a:bodyPr/>
                    <a:lstStyle/>
                    <a:p>
                      <a:r>
                        <a:rPr lang="en-US" sz="2800" dirty="0"/>
                        <a:t>for example;</a:t>
                      </a:r>
                      <a:r>
                        <a:rPr lang="en-US" sz="2800" baseline="0" dirty="0"/>
                        <a:t> such as</a:t>
                      </a:r>
                      <a:endParaRPr lang="en-US" sz="2800" dirty="0"/>
                    </a:p>
                  </a:txBody>
                  <a:tcPr/>
                </a:tc>
                <a:tc>
                  <a:txBody>
                    <a:bodyPr/>
                    <a:lstStyle/>
                    <a:p>
                      <a:r>
                        <a:rPr lang="en-US" sz="2800" dirty="0"/>
                        <a:t>e.g.</a:t>
                      </a:r>
                    </a:p>
                  </a:txBody>
                  <a:tcPr/>
                </a:tc>
                <a:extLst>
                  <a:ext uri="{0D108BD9-81ED-4DB2-BD59-A6C34878D82A}">
                    <a16:rowId xmlns:a16="http://schemas.microsoft.com/office/drawing/2014/main" val="1354059261"/>
                  </a:ext>
                </a:extLst>
              </a:tr>
              <a:tr h="7114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that is</a:t>
                      </a:r>
                    </a:p>
                    <a:p>
                      <a:endParaRPr lang="en-US" sz="2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i.e.</a:t>
                      </a:r>
                    </a:p>
                    <a:p>
                      <a:endParaRPr lang="en-US" sz="2800" dirty="0"/>
                    </a:p>
                  </a:txBody>
                  <a:tcPr/>
                </a:tc>
                <a:extLst>
                  <a:ext uri="{0D108BD9-81ED-4DB2-BD59-A6C34878D82A}">
                    <a16:rowId xmlns:a16="http://schemas.microsoft.com/office/drawing/2014/main" val="2363118571"/>
                  </a:ext>
                </a:extLst>
              </a:tr>
              <a:tr h="711409">
                <a:tc>
                  <a:txBody>
                    <a:bodyPr/>
                    <a:lstStyle/>
                    <a:p>
                      <a:r>
                        <a:rPr lang="en-US" sz="2800" dirty="0"/>
                        <a:t>street</a:t>
                      </a:r>
                    </a:p>
                  </a:txBody>
                  <a:tcPr/>
                </a:tc>
                <a:tc>
                  <a:txBody>
                    <a:bodyPr/>
                    <a:lstStyle/>
                    <a:p>
                      <a:r>
                        <a:rPr lang="en-US" sz="2800" dirty="0"/>
                        <a:t>st.</a:t>
                      </a:r>
                    </a:p>
                  </a:txBody>
                  <a:tcPr/>
                </a:tc>
                <a:extLst>
                  <a:ext uri="{0D108BD9-81ED-4DB2-BD59-A6C34878D82A}">
                    <a16:rowId xmlns:a16="http://schemas.microsoft.com/office/drawing/2014/main" val="10003"/>
                  </a:ext>
                </a:extLst>
              </a:tr>
              <a:tr h="711409">
                <a:tc>
                  <a:txBody>
                    <a:bodyPr/>
                    <a:lstStyle/>
                    <a:p>
                      <a:r>
                        <a:rPr lang="en-US" sz="2800" dirty="0"/>
                        <a:t>number</a:t>
                      </a:r>
                    </a:p>
                  </a:txBody>
                  <a:tcPr/>
                </a:tc>
                <a:tc>
                  <a:txBody>
                    <a:bodyPr/>
                    <a:lstStyle/>
                    <a:p>
                      <a:r>
                        <a:rPr lang="en-US" sz="2800" dirty="0"/>
                        <a:t>no.</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6676952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Avoid Acronyms</a:t>
            </a:r>
          </a:p>
        </p:txBody>
      </p:sp>
      <p:sp>
        <p:nvSpPr>
          <p:cNvPr id="3" name="Content Placeholder 2"/>
          <p:cNvSpPr>
            <a:spLocks noGrp="1"/>
          </p:cNvSpPr>
          <p:nvPr>
            <p:ph idx="1"/>
          </p:nvPr>
        </p:nvSpPr>
        <p:spPr>
          <a:xfrm>
            <a:off x="838199" y="1623848"/>
            <a:ext cx="10639097" cy="5234152"/>
          </a:xfrm>
        </p:spPr>
        <p:txBody>
          <a:bodyPr>
            <a:normAutofit/>
          </a:bodyPr>
          <a:lstStyle/>
          <a:p>
            <a:pPr>
              <a:spcBef>
                <a:spcPts val="1200"/>
              </a:spcBef>
              <a:spcAft>
                <a:spcPts val="1200"/>
              </a:spcAft>
            </a:pPr>
            <a:r>
              <a:rPr lang="en-US" dirty="0"/>
              <a:t>Use them only if they are important or convenient for your readers.</a:t>
            </a:r>
          </a:p>
          <a:p>
            <a:pPr>
              <a:spcBef>
                <a:spcPts val="1200"/>
              </a:spcBef>
              <a:spcAft>
                <a:spcPts val="1200"/>
              </a:spcAft>
            </a:pPr>
            <a:r>
              <a:rPr lang="en-US" dirty="0"/>
              <a:t>If you must use an acronym, spell it out the first time you use it. </a:t>
            </a:r>
            <a:endParaRPr lang="en-US" i="1" dirty="0"/>
          </a:p>
          <a:p>
            <a:pPr>
              <a:spcBef>
                <a:spcPts val="1200"/>
              </a:spcBef>
              <a:spcAft>
                <a:spcPts val="1200"/>
              </a:spcAft>
            </a:pPr>
            <a:r>
              <a:rPr lang="en-US" dirty="0"/>
              <a:t>Make sure your readers know exactly what they mean.</a:t>
            </a:r>
            <a:endParaRPr lang="en-US" i="1" dirty="0"/>
          </a:p>
          <a:p>
            <a:pPr>
              <a:spcBef>
                <a:spcPts val="1200"/>
              </a:spcBef>
              <a:spcAft>
                <a:spcPts val="1200"/>
              </a:spcAft>
            </a:pPr>
            <a:r>
              <a:rPr lang="en-US" dirty="0"/>
              <a:t>Convert as many as possible into words.  </a:t>
            </a:r>
            <a:r>
              <a:rPr lang="en-US" b="1" dirty="0"/>
              <a:t>For example,</a:t>
            </a:r>
            <a:r>
              <a:rPr lang="en-US" dirty="0"/>
              <a:t> convert St. into Street.</a:t>
            </a:r>
          </a:p>
          <a:p>
            <a:pPr>
              <a:spcBef>
                <a:spcPts val="1200"/>
              </a:spcBef>
              <a:spcAft>
                <a:spcPts val="1200"/>
              </a:spcAft>
            </a:pPr>
            <a:r>
              <a:rPr lang="en-US" dirty="0"/>
              <a:t>But continue to use them if spelling them out would annoy your readers.</a:t>
            </a:r>
            <a:r>
              <a:rPr lang="en-US" b="1" dirty="0"/>
              <a:t> For example,  </a:t>
            </a:r>
            <a:r>
              <a:rPr lang="en-US" i="1" dirty="0"/>
              <a:t>Kansas Department for Aging and Disability Services (KDADS).</a:t>
            </a:r>
            <a:endParaRPr lang="en-US" dirty="0"/>
          </a:p>
          <a:p>
            <a:endParaRPr lang="en-US" b="1" dirty="0"/>
          </a:p>
          <a:p>
            <a:pPr>
              <a:buNone/>
            </a:pPr>
            <a:endParaRPr lang="en-US" dirty="0"/>
          </a:p>
        </p:txBody>
      </p:sp>
      <p:sp>
        <p:nvSpPr>
          <p:cNvPr id="4" name="Slide Number Placeholder 3"/>
          <p:cNvSpPr>
            <a:spLocks noGrp="1"/>
          </p:cNvSpPr>
          <p:nvPr>
            <p:ph type="sldNum" sz="quarter" idx="12"/>
          </p:nvPr>
        </p:nvSpPr>
        <p:spPr/>
        <p:txBody>
          <a:bodyPr/>
          <a:lstStyle/>
          <a:p>
            <a:fld id="{7D390B86-BFAD-486C-88D7-4C2F923AC000}" type="slidenum">
              <a:rPr lang="en-US" smtClean="0"/>
              <a:pPr/>
              <a:t>74</a:t>
            </a:fld>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2FCAC-844A-4B63-AFB0-7A130769EFCF}"/>
              </a:ext>
            </a:extLst>
          </p:cNvPr>
          <p:cNvSpPr>
            <a:spLocks noGrp="1"/>
          </p:cNvSpPr>
          <p:nvPr>
            <p:ph type="title"/>
          </p:nvPr>
        </p:nvSpPr>
        <p:spPr/>
        <p:txBody>
          <a:bodyPr/>
          <a:lstStyle/>
          <a:p>
            <a:r>
              <a:rPr lang="en-US" dirty="0"/>
              <a:t>Avoid Jargon</a:t>
            </a:r>
          </a:p>
        </p:txBody>
      </p:sp>
      <p:sp>
        <p:nvSpPr>
          <p:cNvPr id="3" name="Content Placeholder 2">
            <a:extLst>
              <a:ext uri="{FF2B5EF4-FFF2-40B4-BE49-F238E27FC236}">
                <a16:creationId xmlns:a16="http://schemas.microsoft.com/office/drawing/2014/main" id="{99BDE2FD-A285-47EF-AE5B-EE650BE052DE}"/>
              </a:ext>
            </a:extLst>
          </p:cNvPr>
          <p:cNvSpPr>
            <a:spLocks noGrp="1"/>
          </p:cNvSpPr>
          <p:nvPr>
            <p:ph idx="1"/>
          </p:nvPr>
        </p:nvSpPr>
        <p:spPr/>
        <p:txBody>
          <a:bodyPr/>
          <a:lstStyle/>
          <a:p>
            <a:r>
              <a:rPr lang="en-US" dirty="0"/>
              <a:t>This does not mean that you should leave out necessary technical terms.</a:t>
            </a:r>
          </a:p>
          <a:p>
            <a:r>
              <a:rPr lang="en-US" dirty="0"/>
              <a:t>But, make sure your language is as clear as possible. </a:t>
            </a:r>
          </a:p>
          <a:p>
            <a:r>
              <a:rPr lang="en-US" dirty="0"/>
              <a:t>If you have no way to express an idea except by using the technical term, make sure to define and explain the term.</a:t>
            </a:r>
          </a:p>
          <a:p>
            <a:endParaRPr lang="en-US" dirty="0"/>
          </a:p>
          <a:p>
            <a:endParaRPr lang="en-US" dirty="0"/>
          </a:p>
        </p:txBody>
      </p:sp>
      <p:sp>
        <p:nvSpPr>
          <p:cNvPr id="4" name="Slide Number Placeholder 3">
            <a:extLst>
              <a:ext uri="{FF2B5EF4-FFF2-40B4-BE49-F238E27FC236}">
                <a16:creationId xmlns:a16="http://schemas.microsoft.com/office/drawing/2014/main" id="{BDF817AC-2A88-4256-A556-3429799066CE}"/>
              </a:ext>
            </a:extLst>
          </p:cNvPr>
          <p:cNvSpPr>
            <a:spLocks noGrp="1"/>
          </p:cNvSpPr>
          <p:nvPr>
            <p:ph type="sldNum" sz="quarter" idx="12"/>
          </p:nvPr>
        </p:nvSpPr>
        <p:spPr/>
        <p:txBody>
          <a:bodyPr/>
          <a:lstStyle/>
          <a:p>
            <a:fld id="{7D390B86-BFAD-486C-88D7-4C2F923AC000}" type="slidenum">
              <a:rPr lang="en-US" smtClean="0"/>
              <a:pPr/>
              <a:t>75</a:t>
            </a:fld>
            <a:endParaRPr lang="en-US"/>
          </a:p>
        </p:txBody>
      </p:sp>
    </p:spTree>
    <p:extLst>
      <p:ext uri="{BB962C8B-B14F-4D97-AF65-F5344CB8AC3E}">
        <p14:creationId xmlns:p14="http://schemas.microsoft.com/office/powerpoint/2010/main" val="42052907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95CBD-7CF7-4D0C-A840-82F67997B6EA}"/>
              </a:ext>
            </a:extLst>
          </p:cNvPr>
          <p:cNvSpPr>
            <a:spLocks noGrp="1"/>
          </p:cNvSpPr>
          <p:nvPr>
            <p:ph type="title"/>
          </p:nvPr>
        </p:nvSpPr>
        <p:spPr/>
        <p:txBody>
          <a:bodyPr/>
          <a:lstStyle/>
          <a:p>
            <a:r>
              <a:rPr lang="en-US" dirty="0"/>
              <a:t>Minimize Use of Definitions</a:t>
            </a:r>
          </a:p>
        </p:txBody>
      </p:sp>
      <p:sp>
        <p:nvSpPr>
          <p:cNvPr id="3" name="Content Placeholder 2">
            <a:extLst>
              <a:ext uri="{FF2B5EF4-FFF2-40B4-BE49-F238E27FC236}">
                <a16:creationId xmlns:a16="http://schemas.microsoft.com/office/drawing/2014/main" id="{16068AE0-59DC-4B42-819D-B69D3F06AE0C}"/>
              </a:ext>
            </a:extLst>
          </p:cNvPr>
          <p:cNvSpPr>
            <a:spLocks noGrp="1"/>
          </p:cNvSpPr>
          <p:nvPr>
            <p:ph idx="1"/>
          </p:nvPr>
        </p:nvSpPr>
        <p:spPr/>
        <p:txBody>
          <a:bodyPr/>
          <a:lstStyle/>
          <a:p>
            <a:endParaRPr lang="en-US" dirty="0"/>
          </a:p>
          <a:p>
            <a:r>
              <a:rPr lang="en-US" dirty="0"/>
              <a:t>Keep the definitions to a minimum.</a:t>
            </a:r>
          </a:p>
          <a:p>
            <a:r>
              <a:rPr lang="en-US" dirty="0"/>
              <a:t>When possible, define a term where you use it.</a:t>
            </a:r>
          </a:p>
          <a:p>
            <a:r>
              <a:rPr lang="en-US" dirty="0"/>
              <a:t>If possible, it is best to rewrite to eliminate the need for a definition.</a:t>
            </a:r>
          </a:p>
          <a:p>
            <a:endParaRPr lang="en-US" dirty="0"/>
          </a:p>
        </p:txBody>
      </p:sp>
      <p:sp>
        <p:nvSpPr>
          <p:cNvPr id="4" name="Slide Number Placeholder 3">
            <a:extLst>
              <a:ext uri="{FF2B5EF4-FFF2-40B4-BE49-F238E27FC236}">
                <a16:creationId xmlns:a16="http://schemas.microsoft.com/office/drawing/2014/main" id="{7A55BDA8-F706-41C4-AD8A-EB5C21667654}"/>
              </a:ext>
            </a:extLst>
          </p:cNvPr>
          <p:cNvSpPr>
            <a:spLocks noGrp="1"/>
          </p:cNvSpPr>
          <p:nvPr>
            <p:ph type="sldNum" sz="quarter" idx="12"/>
          </p:nvPr>
        </p:nvSpPr>
        <p:spPr/>
        <p:txBody>
          <a:bodyPr/>
          <a:lstStyle/>
          <a:p>
            <a:fld id="{7D390B86-BFAD-486C-88D7-4C2F923AC000}" type="slidenum">
              <a:rPr lang="en-US" smtClean="0"/>
              <a:pPr/>
              <a:t>76</a:t>
            </a:fld>
            <a:endParaRPr lang="en-US"/>
          </a:p>
        </p:txBody>
      </p:sp>
    </p:spTree>
    <p:extLst>
      <p:ext uri="{BB962C8B-B14F-4D97-AF65-F5344CB8AC3E}">
        <p14:creationId xmlns:p14="http://schemas.microsoft.com/office/powerpoint/2010/main" val="4457799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68701-3CED-4A62-A040-58ED0213B178}"/>
              </a:ext>
            </a:extLst>
          </p:cNvPr>
          <p:cNvSpPr>
            <a:spLocks noGrp="1"/>
          </p:cNvSpPr>
          <p:nvPr>
            <p:ph type="title"/>
          </p:nvPr>
        </p:nvSpPr>
        <p:spPr/>
        <p:txBody>
          <a:bodyPr/>
          <a:lstStyle/>
          <a:p>
            <a:r>
              <a:rPr lang="en-US" dirty="0"/>
              <a:t>Use Examples to Clarify</a:t>
            </a:r>
          </a:p>
        </p:txBody>
      </p:sp>
      <p:sp>
        <p:nvSpPr>
          <p:cNvPr id="3" name="Content Placeholder 2">
            <a:extLst>
              <a:ext uri="{FF2B5EF4-FFF2-40B4-BE49-F238E27FC236}">
                <a16:creationId xmlns:a16="http://schemas.microsoft.com/office/drawing/2014/main" id="{77C6AC01-CE5C-4398-A9C0-C0311677B332}"/>
              </a:ext>
            </a:extLst>
          </p:cNvPr>
          <p:cNvSpPr>
            <a:spLocks noGrp="1"/>
          </p:cNvSpPr>
          <p:nvPr>
            <p:ph idx="1"/>
          </p:nvPr>
        </p:nvSpPr>
        <p:spPr/>
        <p:txBody>
          <a:bodyPr>
            <a:normAutofit/>
          </a:bodyPr>
          <a:lstStyle/>
          <a:p>
            <a:endParaRPr lang="en-US" dirty="0"/>
          </a:p>
          <a:p>
            <a:r>
              <a:rPr lang="en-US" dirty="0"/>
              <a:t>Good examples can substitute for long explanations or definitions. </a:t>
            </a:r>
          </a:p>
          <a:p>
            <a:r>
              <a:rPr lang="en-US" dirty="0"/>
              <a:t>The more complex the concept you are writing about, the more you should consider using examples. </a:t>
            </a:r>
          </a:p>
          <a:p>
            <a:r>
              <a:rPr lang="en-US" dirty="0"/>
              <a:t>The best examples are relevant to the reader’s situation.</a:t>
            </a: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4BDEBF7A-2DA2-46AB-8D64-00B61F59E42F}"/>
              </a:ext>
            </a:extLst>
          </p:cNvPr>
          <p:cNvSpPr>
            <a:spLocks noGrp="1"/>
          </p:cNvSpPr>
          <p:nvPr>
            <p:ph type="sldNum" sz="quarter" idx="12"/>
          </p:nvPr>
        </p:nvSpPr>
        <p:spPr/>
        <p:txBody>
          <a:bodyPr/>
          <a:lstStyle/>
          <a:p>
            <a:fld id="{7D390B86-BFAD-486C-88D7-4C2F923AC000}" type="slidenum">
              <a:rPr lang="en-US" smtClean="0"/>
              <a:pPr/>
              <a:t>77</a:t>
            </a:fld>
            <a:endParaRPr lang="en-US"/>
          </a:p>
        </p:txBody>
      </p:sp>
    </p:spTree>
    <p:extLst>
      <p:ext uri="{BB962C8B-B14F-4D97-AF65-F5344CB8AC3E}">
        <p14:creationId xmlns:p14="http://schemas.microsoft.com/office/powerpoint/2010/main" val="28544386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68701-3CED-4A62-A040-58ED0213B178}"/>
              </a:ext>
            </a:extLst>
          </p:cNvPr>
          <p:cNvSpPr>
            <a:spLocks noGrp="1"/>
          </p:cNvSpPr>
          <p:nvPr>
            <p:ph type="title"/>
          </p:nvPr>
        </p:nvSpPr>
        <p:spPr/>
        <p:txBody>
          <a:bodyPr/>
          <a:lstStyle/>
          <a:p>
            <a:r>
              <a:rPr lang="en-US" dirty="0"/>
              <a:t>Use Images to Clarify</a:t>
            </a:r>
          </a:p>
        </p:txBody>
      </p:sp>
      <p:sp>
        <p:nvSpPr>
          <p:cNvPr id="3" name="Content Placeholder 2">
            <a:extLst>
              <a:ext uri="{FF2B5EF4-FFF2-40B4-BE49-F238E27FC236}">
                <a16:creationId xmlns:a16="http://schemas.microsoft.com/office/drawing/2014/main" id="{77C6AC01-CE5C-4398-A9C0-C0311677B332}"/>
              </a:ext>
            </a:extLst>
          </p:cNvPr>
          <p:cNvSpPr>
            <a:spLocks noGrp="1"/>
          </p:cNvSpPr>
          <p:nvPr>
            <p:ph idx="1"/>
          </p:nvPr>
        </p:nvSpPr>
        <p:spPr/>
        <p:txBody>
          <a:bodyPr/>
          <a:lstStyle/>
          <a:p>
            <a:endParaRPr lang="en-US" dirty="0"/>
          </a:p>
          <a:p>
            <a:r>
              <a:rPr lang="en-US" dirty="0"/>
              <a:t>Good images, like examples, can also help to clarify complicated ideas.</a:t>
            </a:r>
          </a:p>
          <a:p>
            <a:r>
              <a:rPr lang="en-US" dirty="0"/>
              <a:t>Use images that reinforce and complement your message.</a:t>
            </a:r>
          </a:p>
          <a:p>
            <a:r>
              <a:rPr lang="en-US" dirty="0"/>
              <a:t>Images should help clarify the main point (not every detail).</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4BDEBF7A-2DA2-46AB-8D64-00B61F59E42F}"/>
              </a:ext>
            </a:extLst>
          </p:cNvPr>
          <p:cNvSpPr>
            <a:spLocks noGrp="1"/>
          </p:cNvSpPr>
          <p:nvPr>
            <p:ph type="sldNum" sz="quarter" idx="12"/>
          </p:nvPr>
        </p:nvSpPr>
        <p:spPr/>
        <p:txBody>
          <a:bodyPr/>
          <a:lstStyle/>
          <a:p>
            <a:fld id="{7D390B86-BFAD-486C-88D7-4C2F923AC000}" type="slidenum">
              <a:rPr lang="en-US" smtClean="0"/>
              <a:pPr/>
              <a:t>78</a:t>
            </a:fld>
            <a:endParaRPr lang="en-US"/>
          </a:p>
        </p:txBody>
      </p:sp>
    </p:spTree>
    <p:extLst>
      <p:ext uri="{BB962C8B-B14F-4D97-AF65-F5344CB8AC3E}">
        <p14:creationId xmlns:p14="http://schemas.microsoft.com/office/powerpoint/2010/main" val="28544386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type of images can I use?</a:t>
            </a:r>
          </a:p>
        </p:txBody>
      </p:sp>
      <p:sp>
        <p:nvSpPr>
          <p:cNvPr id="3" name="Content Placeholder 2"/>
          <p:cNvSpPr>
            <a:spLocks noGrp="1"/>
          </p:cNvSpPr>
          <p:nvPr>
            <p:ph idx="1"/>
          </p:nvPr>
        </p:nvSpPr>
        <p:spPr/>
        <p:txBody>
          <a:bodyPr/>
          <a:lstStyle/>
          <a:p>
            <a:r>
              <a:rPr lang="en-US" dirty="0"/>
              <a:t>Photos, drawings, symbols, icons, etc.</a:t>
            </a:r>
          </a:p>
          <a:p>
            <a:r>
              <a:rPr lang="en-US" dirty="0"/>
              <a:t>Images that you’ve paid for or have the rights to use</a:t>
            </a:r>
          </a:p>
          <a:p>
            <a:endParaRPr lang="en-US" dirty="0"/>
          </a:p>
        </p:txBody>
      </p:sp>
      <p:sp>
        <p:nvSpPr>
          <p:cNvPr id="4" name="Slide Number Placeholder 3"/>
          <p:cNvSpPr>
            <a:spLocks noGrp="1"/>
          </p:cNvSpPr>
          <p:nvPr>
            <p:ph type="sldNum" sz="quarter" idx="12"/>
          </p:nvPr>
        </p:nvSpPr>
        <p:spPr/>
        <p:txBody>
          <a:bodyPr/>
          <a:lstStyle/>
          <a:p>
            <a:fld id="{7D390B86-BFAD-486C-88D7-4C2F923AC000}" type="slidenum">
              <a:rPr lang="en-US" smtClean="0"/>
              <a:pPr/>
              <a:t>79</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1D1E0-1510-4C4D-9CD1-49B17DF26092}"/>
              </a:ext>
            </a:extLst>
          </p:cNvPr>
          <p:cNvSpPr>
            <a:spLocks noGrp="1"/>
          </p:cNvSpPr>
          <p:nvPr>
            <p:ph type="title"/>
          </p:nvPr>
        </p:nvSpPr>
        <p:spPr/>
        <p:txBody>
          <a:bodyPr>
            <a:normAutofit fontScale="90000"/>
          </a:bodyPr>
          <a:lstStyle/>
          <a:p>
            <a:br>
              <a:rPr lang="en-US" b="1" dirty="0"/>
            </a:br>
            <a:r>
              <a:rPr lang="en-US" b="1" dirty="0"/>
              <a:t>Part I.  Readability Techniques</a:t>
            </a:r>
            <a:br>
              <a:rPr lang="en-US" b="1" dirty="0"/>
            </a:br>
            <a:endParaRPr lang="en-US" b="1" dirty="0"/>
          </a:p>
        </p:txBody>
      </p:sp>
      <p:sp>
        <p:nvSpPr>
          <p:cNvPr id="3" name="Content Placeholder 2">
            <a:extLst>
              <a:ext uri="{FF2B5EF4-FFF2-40B4-BE49-F238E27FC236}">
                <a16:creationId xmlns:a16="http://schemas.microsoft.com/office/drawing/2014/main" id="{0E97F3F2-A9A4-4F60-886F-F9AECFAEB942}"/>
              </a:ext>
            </a:extLst>
          </p:cNvPr>
          <p:cNvSpPr>
            <a:spLocks noGrp="1"/>
          </p:cNvSpPr>
          <p:nvPr>
            <p:ph sz="half" idx="1"/>
          </p:nvPr>
        </p:nvSpPr>
        <p:spPr>
          <a:xfrm>
            <a:off x="5094888" y="2175640"/>
            <a:ext cx="5181600" cy="4225159"/>
          </a:xfrm>
        </p:spPr>
        <p:txBody>
          <a:bodyPr/>
          <a:lstStyle/>
          <a:p>
            <a:pPr lvl="1">
              <a:lnSpc>
                <a:spcPct val="110000"/>
              </a:lnSpc>
              <a:spcBef>
                <a:spcPts val="1200"/>
              </a:spcBef>
              <a:spcAft>
                <a:spcPts val="1200"/>
              </a:spcAft>
              <a:buFont typeface="Wingdings" pitchFamily="2" charset="2"/>
              <a:buChar char="q"/>
            </a:pPr>
            <a:r>
              <a:rPr lang="en-US" sz="2600" dirty="0"/>
              <a:t>Numerals</a:t>
            </a:r>
          </a:p>
          <a:p>
            <a:pPr lvl="1">
              <a:lnSpc>
                <a:spcPct val="110000"/>
              </a:lnSpc>
              <a:spcBef>
                <a:spcPts val="1200"/>
              </a:spcBef>
              <a:spcAft>
                <a:spcPts val="1200"/>
              </a:spcAft>
              <a:buFont typeface="Wingdings" pitchFamily="2" charset="2"/>
              <a:buChar char="q"/>
            </a:pPr>
            <a:r>
              <a:rPr lang="en-US" sz="2600" dirty="0"/>
              <a:t>Color and Contrast</a:t>
            </a:r>
          </a:p>
          <a:p>
            <a:pPr lvl="1">
              <a:lnSpc>
                <a:spcPct val="110000"/>
              </a:lnSpc>
              <a:spcBef>
                <a:spcPts val="1200"/>
              </a:spcBef>
              <a:spcAft>
                <a:spcPts val="1200"/>
              </a:spcAft>
              <a:buFont typeface="Wingdings" pitchFamily="2" charset="2"/>
              <a:buChar char="q"/>
            </a:pPr>
            <a:r>
              <a:rPr lang="en-US" sz="2600" dirty="0"/>
              <a:t>Font</a:t>
            </a:r>
          </a:p>
          <a:p>
            <a:pPr lvl="1">
              <a:lnSpc>
                <a:spcPct val="110000"/>
              </a:lnSpc>
              <a:spcBef>
                <a:spcPts val="1200"/>
              </a:spcBef>
              <a:spcAft>
                <a:spcPts val="1200"/>
              </a:spcAft>
              <a:buFont typeface="Wingdings" pitchFamily="2" charset="2"/>
              <a:buChar char="q"/>
            </a:pPr>
            <a:r>
              <a:rPr lang="en-US" sz="2600" dirty="0"/>
              <a:t>Emphasis</a:t>
            </a:r>
          </a:p>
          <a:p>
            <a:pPr lvl="1">
              <a:lnSpc>
                <a:spcPct val="110000"/>
              </a:lnSpc>
              <a:spcBef>
                <a:spcPts val="1200"/>
              </a:spcBef>
              <a:spcAft>
                <a:spcPts val="1200"/>
              </a:spcAft>
              <a:buFont typeface="Wingdings" pitchFamily="2" charset="2"/>
              <a:buChar char="q"/>
            </a:pPr>
            <a:r>
              <a:rPr lang="en-US" sz="2600" dirty="0"/>
              <a:t>Letter Spacing</a:t>
            </a:r>
          </a:p>
          <a:p>
            <a:endParaRPr lang="en-US" dirty="0"/>
          </a:p>
          <a:p>
            <a:endParaRPr lang="en-US" dirty="0"/>
          </a:p>
          <a:p>
            <a:endParaRPr lang="en-US" dirty="0"/>
          </a:p>
        </p:txBody>
      </p:sp>
      <p:sp>
        <p:nvSpPr>
          <p:cNvPr id="10" name="Content Placeholder 9"/>
          <p:cNvSpPr>
            <a:spLocks noGrp="1"/>
          </p:cNvSpPr>
          <p:nvPr>
            <p:ph sz="half" idx="2"/>
          </p:nvPr>
        </p:nvSpPr>
        <p:spPr>
          <a:xfrm>
            <a:off x="8221717" y="2144110"/>
            <a:ext cx="5181600" cy="4285100"/>
          </a:xfrm>
        </p:spPr>
        <p:txBody>
          <a:bodyPr/>
          <a:lstStyle/>
          <a:p>
            <a:pPr lvl="1">
              <a:lnSpc>
                <a:spcPct val="110000"/>
              </a:lnSpc>
              <a:spcBef>
                <a:spcPts val="1200"/>
              </a:spcBef>
              <a:spcAft>
                <a:spcPts val="1200"/>
              </a:spcAft>
              <a:buFont typeface="Wingdings" panose="05000000000000000000" pitchFamily="2" charset="2"/>
              <a:buChar char="q"/>
              <a:defRPr/>
            </a:pPr>
            <a:r>
              <a:rPr lang="en-US" sz="2600" dirty="0"/>
              <a:t>Line Spacing</a:t>
            </a:r>
          </a:p>
          <a:p>
            <a:pPr lvl="1">
              <a:lnSpc>
                <a:spcPct val="110000"/>
              </a:lnSpc>
              <a:spcBef>
                <a:spcPts val="1200"/>
              </a:spcBef>
              <a:spcAft>
                <a:spcPts val="1200"/>
              </a:spcAft>
              <a:buFont typeface="Wingdings" panose="05000000000000000000" pitchFamily="2" charset="2"/>
              <a:buChar char="q"/>
              <a:defRPr/>
            </a:pPr>
            <a:r>
              <a:rPr lang="en-US" sz="2600" dirty="0"/>
              <a:t>Columns</a:t>
            </a:r>
          </a:p>
          <a:p>
            <a:pPr lvl="1">
              <a:lnSpc>
                <a:spcPct val="110000"/>
              </a:lnSpc>
              <a:spcBef>
                <a:spcPts val="1200"/>
              </a:spcBef>
              <a:spcAft>
                <a:spcPts val="1200"/>
              </a:spcAft>
              <a:buFont typeface="Wingdings" panose="05000000000000000000" pitchFamily="2" charset="2"/>
              <a:buChar char="q"/>
              <a:defRPr/>
            </a:pPr>
            <a:r>
              <a:rPr lang="en-US" sz="2600" dirty="0"/>
              <a:t>Headings</a:t>
            </a:r>
          </a:p>
          <a:p>
            <a:pPr lvl="1">
              <a:lnSpc>
                <a:spcPct val="110000"/>
              </a:lnSpc>
              <a:spcBef>
                <a:spcPts val="1200"/>
              </a:spcBef>
              <a:spcAft>
                <a:spcPts val="1200"/>
              </a:spcAft>
              <a:buFont typeface="Wingdings" panose="05000000000000000000" pitchFamily="2" charset="2"/>
              <a:buChar char="q"/>
              <a:defRPr/>
            </a:pPr>
            <a:r>
              <a:rPr lang="en-US" sz="2600" dirty="0"/>
              <a:t>Paper Finish</a:t>
            </a:r>
          </a:p>
          <a:p>
            <a:pPr lvl="1">
              <a:lnSpc>
                <a:spcPct val="110000"/>
              </a:lnSpc>
              <a:spcBef>
                <a:spcPts val="1200"/>
              </a:spcBef>
              <a:spcAft>
                <a:spcPts val="1200"/>
              </a:spcAft>
              <a:buFont typeface="Wingdings" panose="05000000000000000000" pitchFamily="2" charset="2"/>
              <a:buChar char="q"/>
              <a:defRPr/>
            </a:pPr>
            <a:r>
              <a:rPr lang="en-US" sz="2600" dirty="0"/>
              <a:t>Wide Margins</a:t>
            </a:r>
            <a:endParaRPr lang="en-US" sz="2800" b="1" dirty="0"/>
          </a:p>
          <a:p>
            <a:endParaRPr lang="en-US" dirty="0"/>
          </a:p>
        </p:txBody>
      </p:sp>
      <p:sp>
        <p:nvSpPr>
          <p:cNvPr id="4" name="Slide Number Placeholder 3">
            <a:extLst>
              <a:ext uri="{FF2B5EF4-FFF2-40B4-BE49-F238E27FC236}">
                <a16:creationId xmlns:a16="http://schemas.microsoft.com/office/drawing/2014/main" id="{720EF756-3FD8-45BA-81EF-E68FB1C4DFF6}"/>
              </a:ext>
            </a:extLst>
          </p:cNvPr>
          <p:cNvSpPr>
            <a:spLocks noGrp="1"/>
          </p:cNvSpPr>
          <p:nvPr>
            <p:ph type="sldNum" sz="quarter" idx="12"/>
          </p:nvPr>
        </p:nvSpPr>
        <p:spPr/>
        <p:txBody>
          <a:bodyPr/>
          <a:lstStyle/>
          <a:p>
            <a:fld id="{7D390B86-BFAD-486C-88D7-4C2F923AC000}" type="slidenum">
              <a:rPr lang="en-US" smtClean="0"/>
              <a:pPr/>
              <a:t>8</a:t>
            </a:fld>
            <a:endParaRPr lang="en-US"/>
          </a:p>
        </p:txBody>
      </p:sp>
      <p:sp>
        <p:nvSpPr>
          <p:cNvPr id="6" name="Content Placeholder 2">
            <a:extLst>
              <a:ext uri="{FF2B5EF4-FFF2-40B4-BE49-F238E27FC236}">
                <a16:creationId xmlns:a16="http://schemas.microsoft.com/office/drawing/2014/main" id="{0E97F3F2-A9A4-4F60-886F-F9AECFAEB942}"/>
              </a:ext>
            </a:extLst>
          </p:cNvPr>
          <p:cNvSpPr txBox="1">
            <a:spLocks/>
          </p:cNvSpPr>
          <p:nvPr/>
        </p:nvSpPr>
        <p:spPr>
          <a:xfrm>
            <a:off x="8688460" y="2470762"/>
            <a:ext cx="3503540" cy="2684562"/>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Picture 2"/>
          <p:cNvPicPr>
            <a:picLocks noChangeAspect="1" noChangeArrowheads="1"/>
          </p:cNvPicPr>
          <p:nvPr/>
        </p:nvPicPr>
        <p:blipFill>
          <a:blip r:embed="rId3" cstate="print"/>
          <a:srcRect l="52644" t="43534" r="6372" b="16595"/>
          <a:stretch>
            <a:fillRect/>
          </a:stretch>
        </p:blipFill>
        <p:spPr bwMode="auto">
          <a:xfrm>
            <a:off x="567556" y="2222938"/>
            <a:ext cx="4710452" cy="3436886"/>
          </a:xfrm>
          <a:prstGeom prst="rect">
            <a:avLst/>
          </a:prstGeom>
          <a:noFill/>
          <a:ln w="9525">
            <a:noFill/>
            <a:miter lim="800000"/>
            <a:headEnd/>
            <a:tailEnd/>
          </a:ln>
        </p:spPr>
      </p:pic>
    </p:spTree>
    <p:extLst>
      <p:ext uri="{BB962C8B-B14F-4D97-AF65-F5344CB8AC3E}">
        <p14:creationId xmlns:p14="http://schemas.microsoft.com/office/powerpoint/2010/main" val="41207494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important about the image itself?</a:t>
            </a:r>
          </a:p>
        </p:txBody>
      </p:sp>
      <p:sp>
        <p:nvSpPr>
          <p:cNvPr id="3" name="Content Placeholder 2"/>
          <p:cNvSpPr>
            <a:spLocks noGrp="1"/>
          </p:cNvSpPr>
          <p:nvPr>
            <p:ph idx="1"/>
          </p:nvPr>
        </p:nvSpPr>
        <p:spPr>
          <a:xfrm>
            <a:off x="5722882" y="1825625"/>
            <a:ext cx="5630917" cy="4351338"/>
          </a:xfrm>
        </p:spPr>
        <p:txBody>
          <a:bodyPr>
            <a:normAutofit lnSpcReduction="10000"/>
          </a:bodyPr>
          <a:lstStyle/>
          <a:p>
            <a:pPr>
              <a:buNone/>
            </a:pPr>
            <a:r>
              <a:rPr lang="en-US" b="1" dirty="0"/>
              <a:t>Images should be:</a:t>
            </a:r>
          </a:p>
          <a:p>
            <a:r>
              <a:rPr lang="en-US" dirty="0"/>
              <a:t>Clear </a:t>
            </a:r>
          </a:p>
          <a:p>
            <a:r>
              <a:rPr lang="en-US" dirty="0"/>
              <a:t>Uncluttered (not busy)</a:t>
            </a:r>
          </a:p>
          <a:p>
            <a:r>
              <a:rPr lang="en-US" dirty="0"/>
              <a:t>Age appropriate</a:t>
            </a:r>
          </a:p>
          <a:p>
            <a:r>
              <a:rPr lang="en-US" dirty="0"/>
              <a:t>Up to date</a:t>
            </a:r>
          </a:p>
          <a:p>
            <a:r>
              <a:rPr lang="en-US" dirty="0"/>
              <a:t>Consistently from the same family (photos, drawings, symbols, icons, etc.)</a:t>
            </a:r>
          </a:p>
          <a:p>
            <a:endParaRPr lang="en-US" dirty="0"/>
          </a:p>
        </p:txBody>
      </p:sp>
      <p:sp>
        <p:nvSpPr>
          <p:cNvPr id="4" name="Slide Number Placeholder 3"/>
          <p:cNvSpPr>
            <a:spLocks noGrp="1"/>
          </p:cNvSpPr>
          <p:nvPr>
            <p:ph type="sldNum" sz="quarter" idx="12"/>
          </p:nvPr>
        </p:nvSpPr>
        <p:spPr/>
        <p:txBody>
          <a:bodyPr/>
          <a:lstStyle/>
          <a:p>
            <a:fld id="{7D390B86-BFAD-486C-88D7-4C2F923AC000}" type="slidenum">
              <a:rPr lang="en-US" smtClean="0"/>
              <a:pPr/>
              <a:t>80</a:t>
            </a:fld>
            <a:endParaRPr lang="en-US"/>
          </a:p>
        </p:txBody>
      </p:sp>
      <p:pic>
        <p:nvPicPr>
          <p:cNvPr id="30722" name="Picture 2" descr="Woman, Viewing, Decision, Arrows, Many, Direction"/>
          <p:cNvPicPr>
            <a:picLocks noChangeAspect="1" noChangeArrowheads="1"/>
          </p:cNvPicPr>
          <p:nvPr/>
        </p:nvPicPr>
        <p:blipFill>
          <a:blip r:embed="rId2" cstate="print"/>
          <a:srcRect/>
          <a:stretch>
            <a:fillRect/>
          </a:stretch>
        </p:blipFill>
        <p:spPr bwMode="auto">
          <a:xfrm>
            <a:off x="552230" y="2171755"/>
            <a:ext cx="5139122" cy="3426081"/>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82BBE-D0D0-409E-812F-E3F2E766B7D7}"/>
              </a:ext>
            </a:extLst>
          </p:cNvPr>
          <p:cNvSpPr>
            <a:spLocks noGrp="1"/>
          </p:cNvSpPr>
          <p:nvPr>
            <p:ph type="title"/>
          </p:nvPr>
        </p:nvSpPr>
        <p:spPr/>
        <p:txBody>
          <a:bodyPr/>
          <a:lstStyle/>
          <a:p>
            <a:r>
              <a:rPr lang="en-US" dirty="0"/>
              <a:t>Use the Same Terms Consistently</a:t>
            </a:r>
          </a:p>
        </p:txBody>
      </p:sp>
      <p:sp>
        <p:nvSpPr>
          <p:cNvPr id="3" name="Content Placeholder 2">
            <a:extLst>
              <a:ext uri="{FF2B5EF4-FFF2-40B4-BE49-F238E27FC236}">
                <a16:creationId xmlns:a16="http://schemas.microsoft.com/office/drawing/2014/main" id="{94D43E39-23DC-4BF9-A938-002CF88A3362}"/>
              </a:ext>
            </a:extLst>
          </p:cNvPr>
          <p:cNvSpPr>
            <a:spLocks noGrp="1"/>
          </p:cNvSpPr>
          <p:nvPr>
            <p:ph idx="1"/>
          </p:nvPr>
        </p:nvSpPr>
        <p:spPr>
          <a:xfrm>
            <a:off x="4445875" y="2077874"/>
            <a:ext cx="6939455" cy="4351338"/>
          </a:xfrm>
        </p:spPr>
        <p:txBody>
          <a:bodyPr>
            <a:normAutofit/>
          </a:bodyPr>
          <a:lstStyle/>
          <a:p>
            <a:r>
              <a:rPr lang="en-US" dirty="0"/>
              <a:t>You will confuse your audience if you use different terms for the same concept or object.</a:t>
            </a:r>
          </a:p>
          <a:p>
            <a:r>
              <a:rPr lang="en-US" dirty="0"/>
              <a:t>For example, if you use the term KanCare member, continue to use this term throughout the material.</a:t>
            </a:r>
          </a:p>
          <a:p>
            <a:r>
              <a:rPr lang="en-US" dirty="0"/>
              <a:t>Don’t substitute another term, such as KanCare consumer, later in the material.</a:t>
            </a:r>
          </a:p>
        </p:txBody>
      </p:sp>
      <p:sp>
        <p:nvSpPr>
          <p:cNvPr id="4" name="Slide Number Placeholder 3">
            <a:extLst>
              <a:ext uri="{FF2B5EF4-FFF2-40B4-BE49-F238E27FC236}">
                <a16:creationId xmlns:a16="http://schemas.microsoft.com/office/drawing/2014/main" id="{8A277A50-592E-458E-9BFC-C88C9313BCDD}"/>
              </a:ext>
            </a:extLst>
          </p:cNvPr>
          <p:cNvSpPr>
            <a:spLocks noGrp="1"/>
          </p:cNvSpPr>
          <p:nvPr>
            <p:ph type="sldNum" sz="quarter" idx="12"/>
          </p:nvPr>
        </p:nvSpPr>
        <p:spPr/>
        <p:txBody>
          <a:bodyPr/>
          <a:lstStyle/>
          <a:p>
            <a:fld id="{7D390B86-BFAD-486C-88D7-4C2F923AC000}" type="slidenum">
              <a:rPr lang="en-US" smtClean="0"/>
              <a:pPr/>
              <a:t>81</a:t>
            </a:fld>
            <a:endParaRPr lang="en-US"/>
          </a:p>
        </p:txBody>
      </p:sp>
      <p:graphicFrame>
        <p:nvGraphicFramePr>
          <p:cNvPr id="6" name="Table 5"/>
          <p:cNvGraphicFramePr>
            <a:graphicFrameLocks noGrp="1"/>
          </p:cNvGraphicFramePr>
          <p:nvPr/>
        </p:nvGraphicFramePr>
        <p:xfrm>
          <a:off x="770758" y="2317531"/>
          <a:ext cx="3312510" cy="3079552"/>
        </p:xfrm>
        <a:graphic>
          <a:graphicData uri="http://schemas.openxmlformats.org/drawingml/2006/table">
            <a:tbl>
              <a:tblPr firstRow="1" bandRow="1">
                <a:tableStyleId>{5C22544A-7EE6-4342-B048-85BDC9FD1C3A}</a:tableStyleId>
              </a:tblPr>
              <a:tblGrid>
                <a:gridCol w="3312510">
                  <a:extLst>
                    <a:ext uri="{9D8B030D-6E8A-4147-A177-3AD203B41FA5}">
                      <a16:colId xmlns:a16="http://schemas.microsoft.com/office/drawing/2014/main" val="20000"/>
                    </a:ext>
                  </a:extLst>
                </a:gridCol>
              </a:tblGrid>
              <a:tr h="353128">
                <a:tc>
                  <a:txBody>
                    <a:bodyPr/>
                    <a:lstStyle/>
                    <a:p>
                      <a:r>
                        <a:rPr lang="en-US" sz="3200" dirty="0">
                          <a:latin typeface="+mj-lt"/>
                        </a:rPr>
                        <a:t>Hearing</a:t>
                      </a:r>
                    </a:p>
                  </a:txBody>
                  <a:tcPr/>
                </a:tc>
                <a:extLst>
                  <a:ext uri="{0D108BD9-81ED-4DB2-BD59-A6C34878D82A}">
                    <a16:rowId xmlns:a16="http://schemas.microsoft.com/office/drawing/2014/main" val="10000"/>
                  </a:ext>
                </a:extLst>
              </a:tr>
              <a:tr h="623474">
                <a:tc>
                  <a:txBody>
                    <a:bodyPr/>
                    <a:lstStyle/>
                    <a:p>
                      <a:r>
                        <a:rPr lang="en-US" sz="2600" dirty="0"/>
                        <a:t>Fair Hearing</a:t>
                      </a:r>
                    </a:p>
                  </a:txBody>
                  <a:tcPr/>
                </a:tc>
                <a:extLst>
                  <a:ext uri="{0D108BD9-81ED-4DB2-BD59-A6C34878D82A}">
                    <a16:rowId xmlns:a16="http://schemas.microsoft.com/office/drawing/2014/main" val="10001"/>
                  </a:ext>
                </a:extLst>
              </a:tr>
              <a:tr h="554773">
                <a:tc>
                  <a:txBody>
                    <a:bodyPr/>
                    <a:lstStyle/>
                    <a:p>
                      <a:r>
                        <a:rPr lang="en-US" sz="2600" dirty="0"/>
                        <a:t>State Fair Hearing</a:t>
                      </a:r>
                    </a:p>
                  </a:txBody>
                  <a:tcPr/>
                </a:tc>
                <a:extLst>
                  <a:ext uri="{0D108BD9-81ED-4DB2-BD59-A6C34878D82A}">
                    <a16:rowId xmlns:a16="http://schemas.microsoft.com/office/drawing/2014/main" val="10002"/>
                  </a:ext>
                </a:extLst>
              </a:tr>
              <a:tr h="606451">
                <a:tc>
                  <a:txBody>
                    <a:bodyPr/>
                    <a:lstStyle/>
                    <a:p>
                      <a:r>
                        <a:rPr lang="en-US" sz="2600" dirty="0"/>
                        <a:t>Administrative Hearing</a:t>
                      </a:r>
                    </a:p>
                  </a:txBody>
                  <a:tcPr/>
                </a:tc>
                <a:extLst>
                  <a:ext uri="{0D108BD9-81ED-4DB2-BD59-A6C34878D82A}">
                    <a16:rowId xmlns:a16="http://schemas.microsoft.com/office/drawing/2014/main" val="10003"/>
                  </a:ext>
                </a:extLst>
              </a:tr>
              <a:tr h="715734">
                <a:tc>
                  <a:txBody>
                    <a:bodyPr/>
                    <a:lstStyle/>
                    <a:p>
                      <a:r>
                        <a:rPr lang="en-US" sz="2600" dirty="0"/>
                        <a:t>Medicaid Hearing</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996131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a:t>11/5/2018</a:t>
            </a:r>
          </a:p>
        </p:txBody>
      </p:sp>
      <p:sp>
        <p:nvSpPr>
          <p:cNvPr id="5" name="Slide Number Placeholder 4"/>
          <p:cNvSpPr>
            <a:spLocks noGrp="1"/>
          </p:cNvSpPr>
          <p:nvPr>
            <p:ph type="sldNum" sz="quarter" idx="12"/>
          </p:nvPr>
        </p:nvSpPr>
        <p:spPr/>
        <p:txBody>
          <a:bodyPr/>
          <a:lstStyle/>
          <a:p>
            <a:fld id="{7D390B86-BFAD-486C-88D7-4C2F923AC000}" type="slidenum">
              <a:rPr lang="en-US" smtClean="0"/>
              <a:pPr/>
              <a:t>82</a:t>
            </a:fld>
            <a:endParaRPr 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993B7-5998-445A-B2F3-43C04F0D5894}"/>
              </a:ext>
            </a:extLst>
          </p:cNvPr>
          <p:cNvSpPr>
            <a:spLocks noGrp="1"/>
          </p:cNvSpPr>
          <p:nvPr>
            <p:ph type="title"/>
          </p:nvPr>
        </p:nvSpPr>
        <p:spPr/>
        <p:txBody>
          <a:bodyPr>
            <a:normAutofit/>
          </a:bodyPr>
          <a:lstStyle/>
          <a:p>
            <a:r>
              <a:rPr lang="en-US" sz="4000" dirty="0"/>
              <a:t>Chunking: Break down complex content into easy-to process chunks</a:t>
            </a:r>
          </a:p>
        </p:txBody>
      </p:sp>
      <p:sp>
        <p:nvSpPr>
          <p:cNvPr id="3" name="Content Placeholder 2">
            <a:extLst>
              <a:ext uri="{FF2B5EF4-FFF2-40B4-BE49-F238E27FC236}">
                <a16:creationId xmlns:a16="http://schemas.microsoft.com/office/drawing/2014/main" id="{A97A347F-F238-4E9D-9683-7234E93F8C99}"/>
              </a:ext>
            </a:extLst>
          </p:cNvPr>
          <p:cNvSpPr>
            <a:spLocks noGrp="1"/>
          </p:cNvSpPr>
          <p:nvPr>
            <p:ph idx="1"/>
          </p:nvPr>
        </p:nvSpPr>
        <p:spPr>
          <a:xfrm>
            <a:off x="838200" y="2093638"/>
            <a:ext cx="10515600" cy="4351338"/>
          </a:xfrm>
        </p:spPr>
        <p:txBody>
          <a:bodyPr/>
          <a:lstStyle/>
          <a:p>
            <a:pPr>
              <a:spcBef>
                <a:spcPts val="1200"/>
              </a:spcBef>
              <a:spcAft>
                <a:spcPts val="1200"/>
              </a:spcAft>
            </a:pPr>
            <a:r>
              <a:rPr lang="en-US" sz="2800" dirty="0"/>
              <a:t>Complex sentences, long paragraphs and large sections can be confusing and discourage an audience from even trying to understand your material. </a:t>
            </a:r>
          </a:p>
          <a:p>
            <a:pPr>
              <a:spcBef>
                <a:spcPts val="1200"/>
              </a:spcBef>
              <a:spcAft>
                <a:spcPts val="1200"/>
              </a:spcAft>
            </a:pPr>
            <a:r>
              <a:rPr lang="en-US" sz="2800" dirty="0"/>
              <a:t>Instead of trying to “pack everything in," split topics up into logical, short sections and separate them with informative headings.  </a:t>
            </a:r>
          </a:p>
          <a:p>
            <a:pPr>
              <a:spcBef>
                <a:spcPts val="1200"/>
              </a:spcBef>
              <a:spcAft>
                <a:spcPts val="1200"/>
              </a:spcAft>
            </a:pPr>
            <a:r>
              <a:rPr lang="en-US" sz="2800" dirty="0"/>
              <a:t>Then make it easy for the reader to understand the content in each small section by using  short, clear sentences and short paragraphs.</a:t>
            </a:r>
          </a:p>
          <a:p>
            <a:endParaRPr lang="en-US" dirty="0"/>
          </a:p>
        </p:txBody>
      </p:sp>
      <p:sp>
        <p:nvSpPr>
          <p:cNvPr id="4" name="Slide Number Placeholder 3">
            <a:extLst>
              <a:ext uri="{FF2B5EF4-FFF2-40B4-BE49-F238E27FC236}">
                <a16:creationId xmlns:a16="http://schemas.microsoft.com/office/drawing/2014/main" id="{AB98934E-FA06-482C-A1E0-3F70DDA66800}"/>
              </a:ext>
            </a:extLst>
          </p:cNvPr>
          <p:cNvSpPr>
            <a:spLocks noGrp="1"/>
          </p:cNvSpPr>
          <p:nvPr>
            <p:ph type="sldNum" sz="quarter" idx="12"/>
          </p:nvPr>
        </p:nvSpPr>
        <p:spPr/>
        <p:txBody>
          <a:bodyPr/>
          <a:lstStyle/>
          <a:p>
            <a:fld id="{7D390B86-BFAD-486C-88D7-4C2F923AC000}" type="slidenum">
              <a:rPr lang="en-US" smtClean="0"/>
              <a:pPr/>
              <a:t>83</a:t>
            </a:fld>
            <a:endParaRPr lang="en-US"/>
          </a:p>
        </p:txBody>
      </p:sp>
    </p:spTree>
    <p:extLst>
      <p:ext uri="{BB962C8B-B14F-4D97-AF65-F5344CB8AC3E}">
        <p14:creationId xmlns:p14="http://schemas.microsoft.com/office/powerpoint/2010/main" val="34397679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Write  Short, Clear Sentences</a:t>
            </a:r>
          </a:p>
        </p:txBody>
      </p:sp>
      <p:sp>
        <p:nvSpPr>
          <p:cNvPr id="3" name="Content Placeholder 2"/>
          <p:cNvSpPr>
            <a:spLocks noGrp="1"/>
          </p:cNvSpPr>
          <p:nvPr>
            <p:ph idx="1"/>
          </p:nvPr>
        </p:nvSpPr>
        <p:spPr/>
        <p:txBody>
          <a:bodyPr/>
          <a:lstStyle/>
          <a:p>
            <a:r>
              <a:rPr lang="en-US" sz="2800" dirty="0"/>
              <a:t>Express 1 idea per sentence. </a:t>
            </a:r>
          </a:p>
          <a:p>
            <a:r>
              <a:rPr lang="en-US" sz="2800" dirty="0"/>
              <a:t>Write in short sentences (no more than 15-20 words).</a:t>
            </a:r>
          </a:p>
          <a:p>
            <a:r>
              <a:rPr lang="en-US" sz="2800" dirty="0"/>
              <a:t>Reduce punctuation as much as you can.</a:t>
            </a:r>
          </a:p>
          <a:p>
            <a:endParaRPr lang="en-US" dirty="0"/>
          </a:p>
        </p:txBody>
      </p:sp>
      <p:sp>
        <p:nvSpPr>
          <p:cNvPr id="4" name="Slide Number Placeholder 3"/>
          <p:cNvSpPr>
            <a:spLocks noGrp="1"/>
          </p:cNvSpPr>
          <p:nvPr>
            <p:ph type="sldNum" sz="quarter" idx="12"/>
          </p:nvPr>
        </p:nvSpPr>
        <p:spPr/>
        <p:txBody>
          <a:bodyPr/>
          <a:lstStyle/>
          <a:p>
            <a:fld id="{7D390B86-BFAD-486C-88D7-4C2F923AC000}" type="slidenum">
              <a:rPr lang="en-US" smtClean="0"/>
              <a:pPr/>
              <a:t>84</a:t>
            </a:fld>
            <a:endParaRPr 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Write Short Paragraphs</a:t>
            </a:r>
          </a:p>
        </p:txBody>
      </p:sp>
      <p:sp>
        <p:nvSpPr>
          <p:cNvPr id="3" name="Content Placeholder 2"/>
          <p:cNvSpPr>
            <a:spLocks noGrp="1"/>
          </p:cNvSpPr>
          <p:nvPr>
            <p:ph idx="1"/>
          </p:nvPr>
        </p:nvSpPr>
        <p:spPr/>
        <p:txBody>
          <a:bodyPr/>
          <a:lstStyle/>
          <a:p>
            <a:r>
              <a:rPr lang="en-US" sz="2800" dirty="0"/>
              <a:t>Limit each paragraph to 1 topic.</a:t>
            </a:r>
          </a:p>
          <a:p>
            <a:r>
              <a:rPr lang="en-US" sz="2800" dirty="0"/>
              <a:t>Write short paragraphs (no more than 150 words, in 3 – 8 sentences).</a:t>
            </a:r>
          </a:p>
          <a:p>
            <a:r>
              <a:rPr lang="en-US" sz="2800" dirty="0"/>
              <a:t>Separate your paragraphs with ample white space to emphasize different paragraphs, different ideas.</a:t>
            </a:r>
          </a:p>
          <a:p>
            <a:endParaRPr lang="en-US" dirty="0"/>
          </a:p>
        </p:txBody>
      </p:sp>
      <p:sp>
        <p:nvSpPr>
          <p:cNvPr id="4" name="Slide Number Placeholder 3"/>
          <p:cNvSpPr>
            <a:spLocks noGrp="1"/>
          </p:cNvSpPr>
          <p:nvPr>
            <p:ph type="sldNum" sz="quarter" idx="12"/>
          </p:nvPr>
        </p:nvSpPr>
        <p:spPr/>
        <p:txBody>
          <a:bodyPr/>
          <a:lstStyle/>
          <a:p>
            <a:fld id="{7D390B86-BFAD-486C-88D7-4C2F923AC000}" type="slidenum">
              <a:rPr lang="en-US" smtClean="0"/>
              <a:pPr/>
              <a:t>85</a:t>
            </a:fld>
            <a:endParaRPr 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781D1-80FD-444D-8A47-60830B6ABCE7}"/>
              </a:ext>
            </a:extLst>
          </p:cNvPr>
          <p:cNvSpPr>
            <a:spLocks noGrp="1"/>
          </p:cNvSpPr>
          <p:nvPr>
            <p:ph type="title"/>
          </p:nvPr>
        </p:nvSpPr>
        <p:spPr/>
        <p:txBody>
          <a:bodyPr/>
          <a:lstStyle/>
          <a:p>
            <a:r>
              <a:rPr lang="en-US" dirty="0"/>
              <a:t>Write Short Sections</a:t>
            </a:r>
          </a:p>
        </p:txBody>
      </p:sp>
      <p:sp>
        <p:nvSpPr>
          <p:cNvPr id="3" name="Content Placeholder 2">
            <a:extLst>
              <a:ext uri="{FF2B5EF4-FFF2-40B4-BE49-F238E27FC236}">
                <a16:creationId xmlns:a16="http://schemas.microsoft.com/office/drawing/2014/main" id="{0FD15845-CEAF-426B-8E19-DC1A00DC1A6B}"/>
              </a:ext>
            </a:extLst>
          </p:cNvPr>
          <p:cNvSpPr>
            <a:spLocks noGrp="1"/>
          </p:cNvSpPr>
          <p:nvPr>
            <p:ph idx="1"/>
          </p:nvPr>
        </p:nvSpPr>
        <p:spPr/>
        <p:txBody>
          <a:bodyPr/>
          <a:lstStyle/>
          <a:p>
            <a:r>
              <a:rPr lang="en-US" sz="2800" dirty="0"/>
              <a:t>Break up material into short sections.</a:t>
            </a:r>
          </a:p>
          <a:p>
            <a:r>
              <a:rPr lang="en-US" sz="2800" dirty="0"/>
              <a:t>Add headings for each that give the reader a clear picture of what’s in that section.</a:t>
            </a:r>
          </a:p>
          <a:p>
            <a:r>
              <a:rPr lang="en-US" sz="2800" dirty="0"/>
              <a:t>Short sections with useful headings allow the reader to skim and scan your document.</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93C8A9B6-A6BA-4329-A475-E08FED78D490}"/>
              </a:ext>
            </a:extLst>
          </p:cNvPr>
          <p:cNvSpPr>
            <a:spLocks noGrp="1"/>
          </p:cNvSpPr>
          <p:nvPr>
            <p:ph type="sldNum" sz="quarter" idx="12"/>
          </p:nvPr>
        </p:nvSpPr>
        <p:spPr/>
        <p:txBody>
          <a:bodyPr/>
          <a:lstStyle/>
          <a:p>
            <a:fld id="{7D390B86-BFAD-486C-88D7-4C2F923AC000}" type="slidenum">
              <a:rPr lang="en-US" smtClean="0"/>
              <a:pPr/>
              <a:t>86</a:t>
            </a:fld>
            <a:endParaRPr lang="en-US"/>
          </a:p>
        </p:txBody>
      </p:sp>
    </p:spTree>
    <p:extLst>
      <p:ext uri="{BB962C8B-B14F-4D97-AF65-F5344CB8AC3E}">
        <p14:creationId xmlns:p14="http://schemas.microsoft.com/office/powerpoint/2010/main" val="35381924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1D1E0-1510-4C4D-9CD1-49B17DF26092}"/>
              </a:ext>
            </a:extLst>
          </p:cNvPr>
          <p:cNvSpPr>
            <a:spLocks noGrp="1"/>
          </p:cNvSpPr>
          <p:nvPr>
            <p:ph type="title"/>
          </p:nvPr>
        </p:nvSpPr>
        <p:spPr>
          <a:xfrm>
            <a:off x="633247" y="380890"/>
            <a:ext cx="10812517" cy="1325563"/>
          </a:xfrm>
        </p:spPr>
        <p:txBody>
          <a:bodyPr>
            <a:normAutofit/>
          </a:bodyPr>
          <a:lstStyle/>
          <a:p>
            <a:r>
              <a:rPr lang="en-US" b="1" dirty="0"/>
              <a:t>Part III. Readable by Assistive Technologies</a:t>
            </a:r>
          </a:p>
        </p:txBody>
      </p:sp>
      <p:sp>
        <p:nvSpPr>
          <p:cNvPr id="3" name="Content Placeholder 2">
            <a:extLst>
              <a:ext uri="{FF2B5EF4-FFF2-40B4-BE49-F238E27FC236}">
                <a16:creationId xmlns:a16="http://schemas.microsoft.com/office/drawing/2014/main" id="{0E97F3F2-A9A4-4F60-886F-F9AECFAEB942}"/>
              </a:ext>
            </a:extLst>
          </p:cNvPr>
          <p:cNvSpPr>
            <a:spLocks noGrp="1"/>
          </p:cNvSpPr>
          <p:nvPr>
            <p:ph idx="1"/>
          </p:nvPr>
        </p:nvSpPr>
        <p:spPr>
          <a:xfrm>
            <a:off x="4559776" y="2506662"/>
            <a:ext cx="5514389" cy="4351338"/>
          </a:xfrm>
        </p:spPr>
        <p:txBody>
          <a:bodyPr>
            <a:normAutofit/>
          </a:bodyPr>
          <a:lstStyle/>
          <a:p>
            <a:pPr lvl="1">
              <a:lnSpc>
                <a:spcPct val="110000"/>
              </a:lnSpc>
              <a:spcBef>
                <a:spcPts val="1200"/>
              </a:spcBef>
              <a:spcAft>
                <a:spcPts val="1200"/>
              </a:spcAft>
              <a:buFont typeface="Wingdings" pitchFamily="2" charset="2"/>
              <a:buChar char="q"/>
            </a:pPr>
            <a:r>
              <a:rPr lang="en-US" sz="2600" dirty="0"/>
              <a:t>True headings</a:t>
            </a:r>
          </a:p>
          <a:p>
            <a:pPr lvl="1">
              <a:lnSpc>
                <a:spcPct val="110000"/>
              </a:lnSpc>
              <a:spcBef>
                <a:spcPts val="1200"/>
              </a:spcBef>
              <a:spcAft>
                <a:spcPts val="1200"/>
              </a:spcAft>
              <a:buFont typeface="Wingdings" pitchFamily="2" charset="2"/>
              <a:buChar char="q"/>
            </a:pPr>
            <a:r>
              <a:rPr lang="en-US" sz="2600" dirty="0"/>
              <a:t>True lists</a:t>
            </a:r>
          </a:p>
          <a:p>
            <a:pPr lvl="1">
              <a:lnSpc>
                <a:spcPct val="110000"/>
              </a:lnSpc>
              <a:spcBef>
                <a:spcPts val="1200"/>
              </a:spcBef>
              <a:spcAft>
                <a:spcPts val="1200"/>
              </a:spcAft>
              <a:buFont typeface="Wingdings" pitchFamily="2" charset="2"/>
              <a:buChar char="q"/>
            </a:pPr>
            <a:r>
              <a:rPr lang="en-US" sz="2600" dirty="0"/>
              <a:t>Page numbers</a:t>
            </a:r>
          </a:p>
          <a:p>
            <a:pPr lvl="1">
              <a:lnSpc>
                <a:spcPct val="110000"/>
              </a:lnSpc>
              <a:spcBef>
                <a:spcPts val="1200"/>
              </a:spcBef>
              <a:spcAft>
                <a:spcPts val="1200"/>
              </a:spcAft>
              <a:buFont typeface="Wingdings" pitchFamily="2" charset="2"/>
              <a:buChar char="q"/>
            </a:pPr>
            <a:r>
              <a:rPr lang="en-US" sz="2600" dirty="0"/>
              <a:t>Alternative text</a:t>
            </a:r>
          </a:p>
          <a:p>
            <a:pPr lvl="1">
              <a:lnSpc>
                <a:spcPct val="110000"/>
              </a:lnSpc>
              <a:spcBef>
                <a:spcPts val="1200"/>
              </a:spcBef>
              <a:spcAft>
                <a:spcPts val="1200"/>
              </a:spcAft>
              <a:buFont typeface="Wingdings" pitchFamily="2" charset="2"/>
              <a:buChar char="q"/>
            </a:pPr>
            <a:r>
              <a:rPr lang="en-US" sz="2600" dirty="0"/>
              <a:t>Descriptive hyperlinks</a:t>
            </a:r>
          </a:p>
          <a:p>
            <a:pPr lvl="1">
              <a:lnSpc>
                <a:spcPct val="150000"/>
              </a:lnSpc>
              <a:spcBef>
                <a:spcPts val="0"/>
              </a:spcBef>
              <a:buFont typeface="Wingdings" pitchFamily="2" charset="2"/>
              <a:buChar char="q"/>
            </a:pPr>
            <a:endParaRPr lang="en-US" dirty="0"/>
          </a:p>
          <a:p>
            <a:pPr marL="0" indent="0">
              <a:buNone/>
            </a:pPr>
            <a:endParaRPr lang="en-US" b="1" dirty="0"/>
          </a:p>
          <a:p>
            <a:pPr marL="0" indent="0">
              <a:buNone/>
            </a:pPr>
            <a:endParaRPr lang="en-US" b="1" dirty="0"/>
          </a:p>
          <a:p>
            <a:pPr marL="0" indent="0">
              <a:buNone/>
            </a:pPr>
            <a:endParaRPr lang="en-US" b="1" dirty="0"/>
          </a:p>
          <a:p>
            <a:endParaRPr lang="en-US" dirty="0"/>
          </a:p>
        </p:txBody>
      </p:sp>
      <p:sp>
        <p:nvSpPr>
          <p:cNvPr id="5" name="Slide Number Placeholder 4">
            <a:extLst>
              <a:ext uri="{FF2B5EF4-FFF2-40B4-BE49-F238E27FC236}">
                <a16:creationId xmlns:a16="http://schemas.microsoft.com/office/drawing/2014/main" id="{C7F1C155-8D54-4EFC-AC0D-7A3404C3D334}"/>
              </a:ext>
            </a:extLst>
          </p:cNvPr>
          <p:cNvSpPr>
            <a:spLocks noGrp="1"/>
          </p:cNvSpPr>
          <p:nvPr>
            <p:ph type="sldNum" sz="quarter" idx="12"/>
          </p:nvPr>
        </p:nvSpPr>
        <p:spPr/>
        <p:txBody>
          <a:bodyPr/>
          <a:lstStyle/>
          <a:p>
            <a:fld id="{7D390B86-BFAD-486C-88D7-4C2F923AC000}" type="slidenum">
              <a:rPr lang="en-US" smtClean="0"/>
              <a:pPr/>
              <a:t>87</a:t>
            </a:fld>
            <a:endParaRPr lang="en-US" dirty="0"/>
          </a:p>
        </p:txBody>
      </p:sp>
      <p:sp>
        <p:nvSpPr>
          <p:cNvPr id="6" name="Content Placeholder 2">
            <a:extLst>
              <a:ext uri="{FF2B5EF4-FFF2-40B4-BE49-F238E27FC236}">
                <a16:creationId xmlns:a16="http://schemas.microsoft.com/office/drawing/2014/main" id="{0E97F3F2-A9A4-4F60-886F-F9AECFAEB942}"/>
              </a:ext>
            </a:extLst>
          </p:cNvPr>
          <p:cNvSpPr txBox="1">
            <a:spLocks/>
          </p:cNvSpPr>
          <p:nvPr/>
        </p:nvSpPr>
        <p:spPr>
          <a:xfrm>
            <a:off x="7870535" y="2506662"/>
            <a:ext cx="4321465" cy="4351338"/>
          </a:xfrm>
          <a:prstGeom prst="rect">
            <a:avLst/>
          </a:prstGeom>
        </p:spPr>
        <p:txBody>
          <a:bodyPr vert="horz" lIns="91440" tIns="45720" rIns="91440" bIns="45720" rtlCol="0">
            <a:normAutofit/>
          </a:bodyPr>
          <a:lstStyle/>
          <a:p>
            <a:pPr marL="685800" marR="0" lvl="1" indent="-228600" algn="l" defTabSz="914400" rtl="0" eaLnBrk="1" fontAlgn="auto" latinLnBrk="0" hangingPunct="1">
              <a:lnSpc>
                <a:spcPct val="110000"/>
              </a:lnSpc>
              <a:spcBef>
                <a:spcPts val="1200"/>
              </a:spcBef>
              <a:spcAft>
                <a:spcPts val="1200"/>
              </a:spcAft>
              <a:buClrTx/>
              <a:buSzTx/>
              <a:buFont typeface="Wingdings" pitchFamily="2" charset="2"/>
              <a:buChar char="q"/>
              <a:tabLst/>
              <a:defRPr/>
            </a:pPr>
            <a:r>
              <a:rPr kumimoji="0" lang="en-US" sz="2600" b="0" i="0" u="none" strike="noStrike" kern="1200" cap="none" spc="0" normalizeH="0" baseline="0" noProof="0" dirty="0">
                <a:ln>
                  <a:noFill/>
                </a:ln>
                <a:solidFill>
                  <a:schemeClr val="tx1"/>
                </a:solidFill>
                <a:effectLst/>
                <a:uLnTx/>
                <a:uFillTx/>
                <a:latin typeface="+mn-lt"/>
                <a:ea typeface="+mn-ea"/>
                <a:cs typeface="+mn-cs"/>
              </a:rPr>
              <a:t>Accessible tables</a:t>
            </a:r>
          </a:p>
          <a:p>
            <a:pPr marL="685800" marR="0" lvl="1" indent="-228600" algn="l" defTabSz="914400" rtl="0" eaLnBrk="1" fontAlgn="auto" latinLnBrk="0" hangingPunct="1">
              <a:lnSpc>
                <a:spcPct val="110000"/>
              </a:lnSpc>
              <a:spcBef>
                <a:spcPts val="1200"/>
              </a:spcBef>
              <a:spcAft>
                <a:spcPts val="1200"/>
              </a:spcAft>
              <a:buClrTx/>
              <a:buSzTx/>
              <a:buFont typeface="Wingdings" pitchFamily="2" charset="2"/>
              <a:buChar char="q"/>
              <a:tabLst/>
              <a:defRPr/>
            </a:pPr>
            <a:r>
              <a:rPr kumimoji="0" lang="en-US" sz="2600" b="0" i="0" u="none" strike="noStrike" kern="1200" cap="none" spc="0" normalizeH="0" baseline="0" noProof="0" dirty="0">
                <a:ln>
                  <a:noFill/>
                </a:ln>
                <a:solidFill>
                  <a:schemeClr val="tx1"/>
                </a:solidFill>
                <a:effectLst/>
                <a:uLnTx/>
                <a:uFillTx/>
                <a:latin typeface="+mn-lt"/>
                <a:ea typeface="+mn-ea"/>
                <a:cs typeface="+mn-cs"/>
              </a:rPr>
              <a:t>Identified document language</a:t>
            </a:r>
          </a:p>
          <a:p>
            <a:pPr marL="685800" lvl="1" indent="-228600">
              <a:lnSpc>
                <a:spcPct val="110000"/>
              </a:lnSpc>
              <a:spcBef>
                <a:spcPts val="1200"/>
              </a:spcBef>
              <a:spcAft>
                <a:spcPts val="1200"/>
              </a:spcAft>
              <a:buFont typeface="Wingdings" pitchFamily="2" charset="2"/>
              <a:buChar char="q"/>
              <a:defRPr/>
            </a:pPr>
            <a:r>
              <a:rPr lang="en-US" sz="2600" dirty="0"/>
              <a:t>Exporting to PDF while preserving accessibility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Picture 2"/>
          <p:cNvPicPr>
            <a:picLocks noChangeAspect="1" noChangeArrowheads="1"/>
          </p:cNvPicPr>
          <p:nvPr/>
        </p:nvPicPr>
        <p:blipFill>
          <a:blip r:embed="rId3" cstate="print"/>
          <a:srcRect l="52644" t="43534" r="6372" b="16595"/>
          <a:stretch>
            <a:fillRect/>
          </a:stretch>
        </p:blipFill>
        <p:spPr bwMode="auto">
          <a:xfrm>
            <a:off x="441432" y="2569779"/>
            <a:ext cx="4170263" cy="3042748"/>
          </a:xfrm>
          <a:prstGeom prst="rect">
            <a:avLst/>
          </a:prstGeom>
          <a:noFill/>
          <a:ln w="9525">
            <a:noFill/>
            <a:miter lim="800000"/>
            <a:headEnd/>
            <a:tailEnd/>
          </a:ln>
        </p:spPr>
      </p:pic>
    </p:spTree>
    <p:extLst>
      <p:ext uri="{BB962C8B-B14F-4D97-AF65-F5344CB8AC3E}">
        <p14:creationId xmlns:p14="http://schemas.microsoft.com/office/powerpoint/2010/main" val="1172385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ELECTRONIC DOCUMENTS</a:t>
            </a:r>
          </a:p>
        </p:txBody>
      </p:sp>
      <p:sp>
        <p:nvSpPr>
          <p:cNvPr id="3" name="Content Placeholder 2"/>
          <p:cNvSpPr>
            <a:spLocks noGrp="1"/>
          </p:cNvSpPr>
          <p:nvPr>
            <p:ph idx="1"/>
          </p:nvPr>
        </p:nvSpPr>
        <p:spPr>
          <a:xfrm>
            <a:off x="4114800" y="2396359"/>
            <a:ext cx="7630510" cy="3780603"/>
          </a:xfrm>
        </p:spPr>
        <p:txBody>
          <a:bodyPr/>
          <a:lstStyle/>
          <a:p>
            <a:pPr>
              <a:lnSpc>
                <a:spcPct val="110000"/>
              </a:lnSpc>
              <a:spcBef>
                <a:spcPts val="1200"/>
              </a:spcBef>
              <a:spcAft>
                <a:spcPts val="1200"/>
              </a:spcAft>
            </a:pPr>
            <a:r>
              <a:rPr lang="en-US" dirty="0"/>
              <a:t>Electronic documents can be read by assistive technologies such as screen readers or Braille devices. </a:t>
            </a:r>
          </a:p>
          <a:p>
            <a:pPr>
              <a:lnSpc>
                <a:spcPct val="110000"/>
              </a:lnSpc>
              <a:spcBef>
                <a:spcPts val="1200"/>
              </a:spcBef>
              <a:spcAft>
                <a:spcPts val="1200"/>
              </a:spcAft>
            </a:pPr>
            <a:r>
              <a:rPr lang="en-US" dirty="0"/>
              <a:t>Use the following built-in software tools when creating your electronic documents to assure they are accessible.</a:t>
            </a:r>
          </a:p>
        </p:txBody>
      </p:sp>
      <p:pic>
        <p:nvPicPr>
          <p:cNvPr id="1026" name="Picture 2" descr="Monitor, Display, Screen, Computer, Computer Monit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533" y="2585544"/>
            <a:ext cx="3424599" cy="28834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peech Icon, Voice, Talking, Audio, Spee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7395" y="2869323"/>
            <a:ext cx="1625798" cy="15165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372" y="365125"/>
            <a:ext cx="10515600" cy="1325563"/>
          </a:xfrm>
        </p:spPr>
        <p:txBody>
          <a:bodyPr/>
          <a:lstStyle/>
          <a:p>
            <a:r>
              <a:rPr lang="en-US" b="1" dirty="0"/>
              <a:t>Different software, but similar tools</a:t>
            </a:r>
          </a:p>
        </p:txBody>
      </p:sp>
      <p:sp>
        <p:nvSpPr>
          <p:cNvPr id="3" name="Content Placeholder 2"/>
          <p:cNvSpPr>
            <a:spLocks noGrp="1"/>
          </p:cNvSpPr>
          <p:nvPr>
            <p:ph idx="1"/>
          </p:nvPr>
        </p:nvSpPr>
        <p:spPr>
          <a:xfrm>
            <a:off x="693683" y="1876096"/>
            <a:ext cx="10660117" cy="4776951"/>
          </a:xfrm>
        </p:spPr>
        <p:txBody>
          <a:bodyPr>
            <a:normAutofit fontScale="85000" lnSpcReduction="20000"/>
          </a:bodyPr>
          <a:lstStyle/>
          <a:p>
            <a:pPr>
              <a:lnSpc>
                <a:spcPct val="130000"/>
              </a:lnSpc>
              <a:spcBef>
                <a:spcPts val="1200"/>
              </a:spcBef>
              <a:spcAft>
                <a:spcPts val="1200"/>
              </a:spcAft>
              <a:buNone/>
            </a:pPr>
            <a:r>
              <a:rPr lang="en-US" sz="3100" dirty="0"/>
              <a:t>Although the built-in tools of each writing software program (or different versions of a program) may vary slightly, the steps required to use them are similar.</a:t>
            </a:r>
          </a:p>
          <a:p>
            <a:pPr>
              <a:lnSpc>
                <a:spcPct val="130000"/>
              </a:lnSpc>
              <a:spcBef>
                <a:spcPts val="1200"/>
              </a:spcBef>
              <a:spcAft>
                <a:spcPts val="1200"/>
              </a:spcAft>
              <a:buNone/>
            </a:pPr>
            <a:r>
              <a:rPr lang="en-US" sz="3100" b="1" dirty="0"/>
              <a:t>Writing Software Programs Examples:</a:t>
            </a:r>
          </a:p>
          <a:p>
            <a:pPr>
              <a:lnSpc>
                <a:spcPct val="130000"/>
              </a:lnSpc>
              <a:spcBef>
                <a:spcPts val="1200"/>
              </a:spcBef>
              <a:spcAft>
                <a:spcPts val="1200"/>
              </a:spcAft>
            </a:pPr>
            <a:r>
              <a:rPr lang="en-US" sz="3100" dirty="0"/>
              <a:t>Microsoft Word</a:t>
            </a:r>
          </a:p>
          <a:p>
            <a:pPr>
              <a:lnSpc>
                <a:spcPct val="130000"/>
              </a:lnSpc>
              <a:spcBef>
                <a:spcPts val="1200"/>
              </a:spcBef>
              <a:spcAft>
                <a:spcPts val="1200"/>
              </a:spcAft>
            </a:pPr>
            <a:r>
              <a:rPr lang="en-US" sz="3100" dirty="0"/>
              <a:t>PowerPoint</a:t>
            </a:r>
          </a:p>
          <a:p>
            <a:pPr>
              <a:lnSpc>
                <a:spcPct val="130000"/>
              </a:lnSpc>
              <a:spcBef>
                <a:spcPts val="1200"/>
              </a:spcBef>
              <a:spcAft>
                <a:spcPts val="1200"/>
              </a:spcAft>
            </a:pPr>
            <a:r>
              <a:rPr lang="en-US" sz="3100" dirty="0"/>
              <a:t>Adobe PDF</a:t>
            </a:r>
          </a:p>
          <a:p>
            <a:pPr>
              <a:buNone/>
            </a:pPr>
            <a:endParaRPr lang="en-US" dirty="0"/>
          </a:p>
        </p:txBody>
      </p:sp>
      <p:sp>
        <p:nvSpPr>
          <p:cNvPr id="4" name="Slide Number Placeholder 3"/>
          <p:cNvSpPr>
            <a:spLocks noGrp="1"/>
          </p:cNvSpPr>
          <p:nvPr>
            <p:ph type="sldNum" sz="quarter" idx="12"/>
          </p:nvPr>
        </p:nvSpPr>
        <p:spPr/>
        <p:txBody>
          <a:bodyPr/>
          <a:lstStyle/>
          <a:p>
            <a:fld id="{7D390B86-BFAD-486C-88D7-4C2F923AC000}" type="slidenum">
              <a:rPr lang="en-US" smtClean="0"/>
              <a:pPr/>
              <a:t>89</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D5FAA3-7791-402E-841C-5FD93FD04E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191" r="3049"/>
          <a:stretch/>
        </p:blipFill>
        <p:spPr>
          <a:xfrm>
            <a:off x="2858610" y="2295726"/>
            <a:ext cx="3107184" cy="4270443"/>
          </a:xfrm>
          <a:prstGeom prst="rect">
            <a:avLst/>
          </a:prstGeom>
        </p:spPr>
      </p:pic>
      <p:sp>
        <p:nvSpPr>
          <p:cNvPr id="2" name="Title 1"/>
          <p:cNvSpPr>
            <a:spLocks noGrp="1"/>
          </p:cNvSpPr>
          <p:nvPr>
            <p:ph type="title"/>
          </p:nvPr>
        </p:nvSpPr>
        <p:spPr/>
        <p:txBody>
          <a:bodyPr>
            <a:normAutofit fontScale="90000"/>
          </a:bodyPr>
          <a:lstStyle/>
          <a:p>
            <a:r>
              <a:rPr lang="en-US" b="1" dirty="0"/>
              <a:t>Use numerals instead of spelling out numbers </a:t>
            </a:r>
            <a:br>
              <a:rPr lang="en-US" dirty="0"/>
            </a:br>
            <a:endParaRPr lang="en-US" dirty="0"/>
          </a:p>
        </p:txBody>
      </p:sp>
      <p:sp>
        <p:nvSpPr>
          <p:cNvPr id="3" name="Content Placeholder 2"/>
          <p:cNvSpPr>
            <a:spLocks noGrp="1"/>
          </p:cNvSpPr>
          <p:nvPr>
            <p:ph idx="1"/>
          </p:nvPr>
        </p:nvSpPr>
        <p:spPr>
          <a:xfrm>
            <a:off x="5517931" y="2979682"/>
            <a:ext cx="5946228" cy="2897735"/>
          </a:xfrm>
        </p:spPr>
        <p:txBody>
          <a:bodyPr/>
          <a:lstStyle/>
          <a:p>
            <a:pPr marL="0" lvl="8" indent="0">
              <a:buNone/>
            </a:pPr>
            <a:r>
              <a:rPr lang="en-US" sz="4400" dirty="0"/>
              <a:t>Not five</a:t>
            </a:r>
          </a:p>
          <a:p>
            <a:endParaRPr lang="en-US" dirty="0"/>
          </a:p>
        </p:txBody>
      </p:sp>
      <p:sp>
        <p:nvSpPr>
          <p:cNvPr id="4" name="Slide Number Placeholder 3"/>
          <p:cNvSpPr>
            <a:spLocks noGrp="1"/>
          </p:cNvSpPr>
          <p:nvPr>
            <p:ph type="sldNum" sz="quarter" idx="12"/>
          </p:nvPr>
        </p:nvSpPr>
        <p:spPr/>
        <p:txBody>
          <a:bodyPr/>
          <a:lstStyle/>
          <a:p>
            <a:fld id="{6A29E725-4762-403F-A189-98A65781A6E2}" type="slidenum">
              <a:rPr lang="en-US" smtClean="0"/>
              <a:pPr/>
              <a:t>9</a:t>
            </a:fld>
            <a:endParaRPr 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1876096"/>
            <a:ext cx="11176000" cy="4981903"/>
          </a:xfrm>
        </p:spPr>
        <p:txBody>
          <a:bodyPr>
            <a:normAutofit lnSpcReduction="10000"/>
          </a:bodyPr>
          <a:lstStyle/>
          <a:p>
            <a:pPr>
              <a:lnSpc>
                <a:spcPct val="110000"/>
              </a:lnSpc>
              <a:spcBef>
                <a:spcPts val="1200"/>
              </a:spcBef>
              <a:spcAft>
                <a:spcPts val="1200"/>
              </a:spcAft>
              <a:buNone/>
            </a:pPr>
            <a:r>
              <a:rPr lang="en-US" b="1" dirty="0"/>
              <a:t>In addition to what’s following next in this lesson:</a:t>
            </a:r>
          </a:p>
          <a:p>
            <a:pPr>
              <a:lnSpc>
                <a:spcPct val="110000"/>
              </a:lnSpc>
              <a:spcBef>
                <a:spcPts val="1200"/>
              </a:spcBef>
              <a:spcAft>
                <a:spcPts val="1200"/>
              </a:spcAft>
            </a:pPr>
            <a:r>
              <a:rPr lang="en-US" sz="2400" dirty="0"/>
              <a:t>Check out these videos from </a:t>
            </a:r>
            <a:r>
              <a:rPr lang="en-US" sz="2400" i="1" dirty="0"/>
              <a:t>Microsoft Office </a:t>
            </a:r>
            <a:r>
              <a:rPr lang="en-US" sz="2400" dirty="0"/>
              <a:t>if you would like to learn more about </a:t>
            </a:r>
            <a:r>
              <a:rPr lang="en-US" sz="2400" dirty="0">
                <a:hlinkClick r:id="rId3"/>
              </a:rPr>
              <a:t>Adding Alt Text for Images</a:t>
            </a:r>
            <a:r>
              <a:rPr lang="en-US" sz="2400" dirty="0"/>
              <a:t> or </a:t>
            </a:r>
            <a:r>
              <a:rPr lang="en-US" sz="2400" dirty="0">
                <a:hlinkClick r:id="rId4"/>
              </a:rPr>
              <a:t>Identifying Document Language</a:t>
            </a:r>
            <a:r>
              <a:rPr lang="en-US" sz="2400" dirty="0"/>
              <a:t>.</a:t>
            </a:r>
          </a:p>
          <a:p>
            <a:pPr>
              <a:lnSpc>
                <a:spcPct val="110000"/>
              </a:lnSpc>
              <a:spcBef>
                <a:spcPts val="1200"/>
              </a:spcBef>
              <a:spcAft>
                <a:spcPts val="1200"/>
              </a:spcAft>
            </a:pPr>
            <a:r>
              <a:rPr lang="en-US" sz="2400" dirty="0"/>
              <a:t>To learn more about </a:t>
            </a:r>
            <a:r>
              <a:rPr lang="en-US" sz="2400" dirty="0">
                <a:hlinkClick r:id="rId5"/>
              </a:rPr>
              <a:t>creating true headings, true lists, page numbers and descriptive hyperlinks</a:t>
            </a:r>
            <a:r>
              <a:rPr lang="en-US" sz="2400" dirty="0"/>
              <a:t>, check out this video by </a:t>
            </a:r>
            <a:r>
              <a:rPr lang="en-US" sz="2400" i="1" dirty="0"/>
              <a:t>Algonquin College. </a:t>
            </a:r>
            <a:r>
              <a:rPr lang="en-US" sz="2400" dirty="0"/>
              <a:t> </a:t>
            </a:r>
            <a:endParaRPr lang="en-US" sz="2400" dirty="0">
              <a:solidFill>
                <a:srgbClr val="0070C0"/>
              </a:solidFill>
            </a:endParaRPr>
          </a:p>
          <a:p>
            <a:pPr>
              <a:lnSpc>
                <a:spcPct val="110000"/>
              </a:lnSpc>
              <a:spcBef>
                <a:spcPts val="1200"/>
              </a:spcBef>
              <a:spcAft>
                <a:spcPts val="1200"/>
              </a:spcAft>
            </a:pPr>
            <a:r>
              <a:rPr lang="en-US" sz="2400" dirty="0"/>
              <a:t>This video by </a:t>
            </a:r>
            <a:r>
              <a:rPr lang="en-US" sz="2400" i="1" dirty="0"/>
              <a:t>Wake Tech eLearning Support </a:t>
            </a:r>
            <a:r>
              <a:rPr lang="en-US" sz="2400" dirty="0"/>
              <a:t> will show you more about </a:t>
            </a:r>
            <a:r>
              <a:rPr lang="en-US" sz="2400" dirty="0">
                <a:hlinkClick r:id="rId6"/>
              </a:rPr>
              <a:t>Structuring an Accessible Table</a:t>
            </a:r>
            <a:r>
              <a:rPr lang="en-US" sz="2400" dirty="0"/>
              <a:t> in Microsoft Word or PPT.</a:t>
            </a:r>
            <a:endParaRPr lang="en-US" sz="2400" dirty="0">
              <a:solidFill>
                <a:srgbClr val="0070C0"/>
              </a:solidFill>
            </a:endParaRPr>
          </a:p>
          <a:p>
            <a:pPr>
              <a:lnSpc>
                <a:spcPct val="110000"/>
              </a:lnSpc>
              <a:spcBef>
                <a:spcPts val="1200"/>
              </a:spcBef>
              <a:spcAft>
                <a:spcPts val="1200"/>
              </a:spcAft>
            </a:pPr>
            <a:r>
              <a:rPr lang="en-US" sz="2400" dirty="0"/>
              <a:t>Here is a helpful website on </a:t>
            </a:r>
            <a:r>
              <a:rPr lang="en-US" sz="2400" u="sng" dirty="0">
                <a:hlinkClick r:id="rId7"/>
              </a:rPr>
              <a:t>Fixing Inaccessible PDFs Using Acrobat Pro</a:t>
            </a:r>
            <a:r>
              <a:rPr lang="en-US" sz="2400" dirty="0">
                <a:hlinkClick r:id="rId7"/>
              </a:rPr>
              <a:t> </a:t>
            </a:r>
            <a:r>
              <a:rPr lang="en-US" sz="2400" dirty="0"/>
              <a:t>from the </a:t>
            </a:r>
            <a:r>
              <a:rPr lang="en-US" sz="2400" i="1" dirty="0"/>
              <a:t>University of Washington</a:t>
            </a:r>
            <a:r>
              <a:rPr lang="en-US" sz="2400" dirty="0"/>
              <a:t>. </a:t>
            </a:r>
          </a:p>
          <a:p>
            <a:endParaRPr lang="en-US" sz="2400" dirty="0"/>
          </a:p>
        </p:txBody>
      </p:sp>
      <p:sp>
        <p:nvSpPr>
          <p:cNvPr id="2" name="Title 1"/>
          <p:cNvSpPr>
            <a:spLocks noGrp="1"/>
          </p:cNvSpPr>
          <p:nvPr>
            <p:ph type="title"/>
          </p:nvPr>
        </p:nvSpPr>
        <p:spPr>
          <a:xfrm>
            <a:off x="567559" y="538546"/>
            <a:ext cx="10802006" cy="1325563"/>
          </a:xfrm>
        </p:spPr>
        <p:txBody>
          <a:bodyPr>
            <a:normAutofit fontScale="90000"/>
          </a:bodyPr>
          <a:lstStyle/>
          <a:p>
            <a:r>
              <a:rPr lang="en-US" b="1" dirty="0"/>
              <a:t>Where can I learn more about making Word documents accessible?</a:t>
            </a:r>
            <a:br>
              <a:rPr lang="en-US" b="1" dirty="0"/>
            </a:br>
            <a:endParaRPr lang="en-US" dirty="0"/>
          </a:p>
        </p:txBody>
      </p:sp>
    </p:spTree>
    <p:extLst>
      <p:ext uri="{BB962C8B-B14F-4D97-AF65-F5344CB8AC3E}">
        <p14:creationId xmlns:p14="http://schemas.microsoft.com/office/powerpoint/2010/main" val="7181088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Accessibility Tools Used in Word</a:t>
            </a:r>
          </a:p>
        </p:txBody>
      </p:sp>
      <p:sp>
        <p:nvSpPr>
          <p:cNvPr id="3" name="Content Placeholder 2"/>
          <p:cNvSpPr>
            <a:spLocks noGrp="1"/>
          </p:cNvSpPr>
          <p:nvPr>
            <p:ph sz="half" idx="1"/>
          </p:nvPr>
        </p:nvSpPr>
        <p:spPr>
          <a:xfrm>
            <a:off x="853966" y="1904452"/>
            <a:ext cx="5181600" cy="4351338"/>
          </a:xfrm>
        </p:spPr>
        <p:txBody>
          <a:bodyPr>
            <a:normAutofit lnSpcReduction="10000"/>
          </a:bodyPr>
          <a:lstStyle/>
          <a:p>
            <a:pPr marL="971550" lvl="1" indent="-514350">
              <a:lnSpc>
                <a:spcPct val="160000"/>
              </a:lnSpc>
              <a:spcBef>
                <a:spcPts val="600"/>
              </a:spcBef>
              <a:spcAft>
                <a:spcPts val="600"/>
              </a:spcAft>
              <a:buFont typeface="Wingdings" pitchFamily="2" charset="2"/>
              <a:buChar char="q"/>
            </a:pPr>
            <a:r>
              <a:rPr lang="en-US" sz="3100" dirty="0"/>
              <a:t>True headings</a:t>
            </a:r>
          </a:p>
          <a:p>
            <a:pPr marL="971550" lvl="1" indent="-514350">
              <a:lnSpc>
                <a:spcPct val="160000"/>
              </a:lnSpc>
              <a:spcBef>
                <a:spcPts val="600"/>
              </a:spcBef>
              <a:spcAft>
                <a:spcPts val="600"/>
              </a:spcAft>
              <a:buFont typeface="Wingdings" pitchFamily="2" charset="2"/>
              <a:buChar char="q"/>
            </a:pPr>
            <a:r>
              <a:rPr lang="en-US" sz="3100" dirty="0"/>
              <a:t>True lists</a:t>
            </a:r>
          </a:p>
          <a:p>
            <a:pPr marL="971550" lvl="1" indent="-514350">
              <a:lnSpc>
                <a:spcPct val="160000"/>
              </a:lnSpc>
              <a:spcBef>
                <a:spcPts val="600"/>
              </a:spcBef>
              <a:spcAft>
                <a:spcPts val="600"/>
              </a:spcAft>
              <a:buFont typeface="Wingdings" pitchFamily="2" charset="2"/>
              <a:buChar char="q"/>
            </a:pPr>
            <a:r>
              <a:rPr lang="en-US" sz="3100" dirty="0"/>
              <a:t>Page numbers</a:t>
            </a:r>
          </a:p>
          <a:p>
            <a:pPr marL="971550" lvl="1" indent="-514350">
              <a:lnSpc>
                <a:spcPct val="160000"/>
              </a:lnSpc>
              <a:spcBef>
                <a:spcPts val="600"/>
              </a:spcBef>
              <a:spcAft>
                <a:spcPts val="600"/>
              </a:spcAft>
              <a:buFont typeface="Wingdings" pitchFamily="2" charset="2"/>
              <a:buChar char="q"/>
            </a:pPr>
            <a:r>
              <a:rPr lang="en-US" sz="3100" dirty="0"/>
              <a:t>Alternate text</a:t>
            </a:r>
          </a:p>
          <a:p>
            <a:endParaRPr lang="en-US" dirty="0"/>
          </a:p>
        </p:txBody>
      </p:sp>
      <p:sp>
        <p:nvSpPr>
          <p:cNvPr id="5" name="Content Placeholder 4"/>
          <p:cNvSpPr>
            <a:spLocks noGrp="1"/>
          </p:cNvSpPr>
          <p:nvPr>
            <p:ph sz="half" idx="2"/>
          </p:nvPr>
        </p:nvSpPr>
        <p:spPr>
          <a:xfrm>
            <a:off x="5502165" y="1825625"/>
            <a:ext cx="6132787" cy="4351338"/>
          </a:xfrm>
        </p:spPr>
        <p:txBody>
          <a:bodyPr>
            <a:normAutofit lnSpcReduction="10000"/>
          </a:bodyPr>
          <a:lstStyle/>
          <a:p>
            <a:pPr marL="971550" lvl="1" indent="-514350">
              <a:lnSpc>
                <a:spcPct val="160000"/>
              </a:lnSpc>
              <a:spcBef>
                <a:spcPts val="600"/>
              </a:spcBef>
              <a:spcAft>
                <a:spcPts val="600"/>
              </a:spcAft>
              <a:buFont typeface="Wingdings" pitchFamily="2" charset="2"/>
              <a:buChar char="q"/>
            </a:pPr>
            <a:r>
              <a:rPr lang="en-US" sz="3100" dirty="0"/>
              <a:t>Descriptive hyperlinks</a:t>
            </a:r>
          </a:p>
          <a:p>
            <a:pPr marL="971550" lvl="1" indent="-514350">
              <a:lnSpc>
                <a:spcPct val="160000"/>
              </a:lnSpc>
              <a:spcBef>
                <a:spcPts val="600"/>
              </a:spcBef>
              <a:spcAft>
                <a:spcPts val="600"/>
              </a:spcAft>
              <a:buFont typeface="Wingdings" pitchFamily="2" charset="2"/>
              <a:buChar char="q"/>
            </a:pPr>
            <a:r>
              <a:rPr lang="en-US" sz="3100" dirty="0"/>
              <a:t>Accessible tables</a:t>
            </a:r>
          </a:p>
          <a:p>
            <a:pPr marL="971550" lvl="1" indent="-514350">
              <a:lnSpc>
                <a:spcPct val="160000"/>
              </a:lnSpc>
              <a:spcBef>
                <a:spcPts val="600"/>
              </a:spcBef>
              <a:spcAft>
                <a:spcPts val="600"/>
              </a:spcAft>
              <a:buFont typeface="Wingdings" pitchFamily="2" charset="2"/>
              <a:buChar char="q"/>
            </a:pPr>
            <a:r>
              <a:rPr lang="en-US" sz="3100" dirty="0"/>
              <a:t>Identified document language</a:t>
            </a:r>
          </a:p>
          <a:p>
            <a:pPr marL="971550" lvl="1" indent="-514350">
              <a:lnSpc>
                <a:spcPct val="160000"/>
              </a:lnSpc>
              <a:spcBef>
                <a:spcPts val="600"/>
              </a:spcBef>
              <a:spcAft>
                <a:spcPts val="600"/>
              </a:spcAft>
              <a:buFont typeface="Wingdings" pitchFamily="2" charset="2"/>
              <a:buChar char="q"/>
            </a:pPr>
            <a:r>
              <a:rPr lang="en-US" sz="3200" dirty="0"/>
              <a:t>Exporting to PDF while preserving accessibility</a:t>
            </a:r>
          </a:p>
          <a:p>
            <a:pPr>
              <a:buNone/>
            </a:pPr>
            <a:endParaRPr lang="en-US" dirty="0"/>
          </a:p>
        </p:txBody>
      </p:sp>
      <p:sp>
        <p:nvSpPr>
          <p:cNvPr id="4" name="Slide Number Placeholder 3"/>
          <p:cNvSpPr>
            <a:spLocks noGrp="1"/>
          </p:cNvSpPr>
          <p:nvPr>
            <p:ph type="sldNum" sz="quarter" idx="12"/>
          </p:nvPr>
        </p:nvSpPr>
        <p:spPr/>
        <p:txBody>
          <a:bodyPr/>
          <a:lstStyle/>
          <a:p>
            <a:fld id="{7D390B86-BFAD-486C-88D7-4C2F923AC000}" type="slidenum">
              <a:rPr lang="en-US" smtClean="0"/>
              <a:pPr/>
              <a:t>91</a:t>
            </a:fld>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Date Placeholder 4"/>
          <p:cNvSpPr>
            <a:spLocks noGrp="1"/>
          </p:cNvSpPr>
          <p:nvPr>
            <p:ph type="dt" sz="half" idx="10"/>
          </p:nvPr>
        </p:nvSpPr>
        <p:spPr/>
        <p:txBody>
          <a:bodyPr/>
          <a:lstStyle/>
          <a:p>
            <a:r>
              <a:rPr lang="en-US"/>
              <a:t>11/5/2018</a:t>
            </a:r>
          </a:p>
        </p:txBody>
      </p:sp>
      <p:sp>
        <p:nvSpPr>
          <p:cNvPr id="6" name="Slide Number Placeholder 5"/>
          <p:cNvSpPr>
            <a:spLocks noGrp="1"/>
          </p:cNvSpPr>
          <p:nvPr>
            <p:ph type="sldNum" sz="quarter" idx="12"/>
          </p:nvPr>
        </p:nvSpPr>
        <p:spPr/>
        <p:txBody>
          <a:bodyPr/>
          <a:lstStyle/>
          <a:p>
            <a:fld id="{7D390B86-BFAD-486C-88D7-4C2F923AC000}" type="slidenum">
              <a:rPr lang="en-US" smtClean="0"/>
              <a:pPr/>
              <a:t>92</a:t>
            </a:fld>
            <a:endParaRPr 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Use True Headings</a:t>
            </a:r>
            <a:br>
              <a:rPr lang="en-US" dirty="0"/>
            </a:br>
            <a:endParaRPr lang="en-US" dirty="0"/>
          </a:p>
        </p:txBody>
      </p:sp>
      <p:sp>
        <p:nvSpPr>
          <p:cNvPr id="3" name="Content Placeholder 2"/>
          <p:cNvSpPr>
            <a:spLocks noGrp="1"/>
          </p:cNvSpPr>
          <p:nvPr>
            <p:ph idx="1"/>
          </p:nvPr>
        </p:nvSpPr>
        <p:spPr>
          <a:xfrm>
            <a:off x="6290440" y="2077874"/>
            <a:ext cx="5470636" cy="4351338"/>
          </a:xfrm>
        </p:spPr>
        <p:txBody>
          <a:bodyPr/>
          <a:lstStyle/>
          <a:p>
            <a:pPr>
              <a:lnSpc>
                <a:spcPct val="110000"/>
              </a:lnSpc>
              <a:spcBef>
                <a:spcPts val="1200"/>
              </a:spcBef>
              <a:spcAft>
                <a:spcPts val="1200"/>
              </a:spcAft>
            </a:pPr>
            <a:r>
              <a:rPr lang="en-US" dirty="0"/>
              <a:t>Centering, enlarging and bolding a line of text does not create a true heading. </a:t>
            </a:r>
          </a:p>
          <a:p>
            <a:pPr>
              <a:lnSpc>
                <a:spcPct val="110000"/>
              </a:lnSpc>
              <a:spcBef>
                <a:spcPts val="1200"/>
              </a:spcBef>
              <a:spcAft>
                <a:spcPts val="1200"/>
              </a:spcAft>
            </a:pPr>
            <a:r>
              <a:rPr lang="en-US" dirty="0"/>
              <a:t>Identify true headings and subheadings by using the built-in heading features of the writing software.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1027" name="Picture 3"/>
          <p:cNvPicPr>
            <a:picLocks noChangeAspect="1" noChangeArrowheads="1"/>
          </p:cNvPicPr>
          <p:nvPr/>
        </p:nvPicPr>
        <p:blipFill>
          <a:blip r:embed="rId3" cstate="print"/>
          <a:srcRect l="55227" t="7012" r="16325" b="78017"/>
          <a:stretch>
            <a:fillRect/>
          </a:stretch>
        </p:blipFill>
        <p:spPr bwMode="auto">
          <a:xfrm>
            <a:off x="605532" y="2427890"/>
            <a:ext cx="5390821" cy="23490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138425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dirty="0"/>
            </a:br>
            <a:r>
              <a:rPr lang="en-US" sz="4000" b="1" dirty="0"/>
              <a:t>The use of true headings and subheadings is required to create an accessible structure </a:t>
            </a:r>
            <a:br>
              <a:rPr lang="en-US" b="1" dirty="0"/>
            </a:br>
            <a:endParaRPr lang="en-US" dirty="0"/>
          </a:p>
        </p:txBody>
      </p:sp>
      <p:sp>
        <p:nvSpPr>
          <p:cNvPr id="3" name="Content Placeholder 2"/>
          <p:cNvSpPr>
            <a:spLocks noGrp="1"/>
          </p:cNvSpPr>
          <p:nvPr>
            <p:ph idx="1"/>
          </p:nvPr>
        </p:nvSpPr>
        <p:spPr>
          <a:xfrm>
            <a:off x="4934609" y="1907628"/>
            <a:ext cx="6984124" cy="4761185"/>
          </a:xfrm>
        </p:spPr>
        <p:txBody>
          <a:bodyPr>
            <a:normAutofit/>
          </a:bodyPr>
          <a:lstStyle/>
          <a:p>
            <a:pPr>
              <a:lnSpc>
                <a:spcPct val="110000"/>
              </a:lnSpc>
              <a:spcBef>
                <a:spcPts val="1200"/>
              </a:spcBef>
              <a:spcAft>
                <a:spcPts val="1200"/>
              </a:spcAft>
              <a:buNone/>
            </a:pPr>
            <a:r>
              <a:rPr lang="en-US" sz="2600" b="1" dirty="0"/>
              <a:t>	True heading structures enable Braille and screen reader users to:</a:t>
            </a:r>
          </a:p>
          <a:p>
            <a:pPr lvl="1">
              <a:lnSpc>
                <a:spcPct val="110000"/>
              </a:lnSpc>
              <a:spcBef>
                <a:spcPts val="1200"/>
              </a:spcBef>
              <a:spcAft>
                <a:spcPts val="1200"/>
              </a:spcAft>
            </a:pPr>
            <a:r>
              <a:rPr lang="en-US" sz="2600" dirty="0"/>
              <a:t>Understand how the page is organized</a:t>
            </a:r>
          </a:p>
          <a:p>
            <a:pPr lvl="1">
              <a:lnSpc>
                <a:spcPct val="110000"/>
              </a:lnSpc>
              <a:spcBef>
                <a:spcPts val="1200"/>
              </a:spcBef>
              <a:spcAft>
                <a:spcPts val="1200"/>
              </a:spcAft>
            </a:pPr>
            <a:r>
              <a:rPr lang="en-US" sz="2600" dirty="0"/>
              <a:t>Skim and scan the document</a:t>
            </a:r>
          </a:p>
          <a:p>
            <a:pPr lvl="1">
              <a:lnSpc>
                <a:spcPct val="110000"/>
              </a:lnSpc>
              <a:spcBef>
                <a:spcPts val="1200"/>
              </a:spcBef>
              <a:spcAft>
                <a:spcPts val="1200"/>
              </a:spcAft>
            </a:pPr>
            <a:r>
              <a:rPr lang="en-US" sz="2600" dirty="0"/>
              <a:t>Go directly to the information they need by jumping quickly between the heading structures with a single key-stroke.</a:t>
            </a:r>
          </a:p>
          <a:p>
            <a:pPr marL="0" indent="0">
              <a:buNone/>
            </a:pPr>
            <a:endParaRPr lang="en-US" dirty="0"/>
          </a:p>
          <a:p>
            <a:pPr marL="0" indent="0">
              <a:buNone/>
            </a:pPr>
            <a:endParaRPr lang="en-US" dirty="0"/>
          </a:p>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endParaRPr lang="en-US" dirty="0"/>
          </a:p>
          <a:p>
            <a:endParaRPr lang="en-US" dirty="0"/>
          </a:p>
        </p:txBody>
      </p:sp>
      <p:pic>
        <p:nvPicPr>
          <p:cNvPr id="5122" name="Picture 2"/>
          <p:cNvPicPr>
            <a:picLocks noChangeAspect="1" noChangeArrowheads="1"/>
          </p:cNvPicPr>
          <p:nvPr/>
        </p:nvPicPr>
        <p:blipFill>
          <a:blip r:embed="rId3" cstate="print"/>
          <a:srcRect t="18534" r="88938" b="70884"/>
          <a:stretch>
            <a:fillRect/>
          </a:stretch>
        </p:blipFill>
        <p:spPr bwMode="auto">
          <a:xfrm>
            <a:off x="772510" y="2648605"/>
            <a:ext cx="3911758" cy="28062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How to create a True Heading in Word</a:t>
            </a:r>
            <a:br>
              <a:rPr lang="en-US" b="1" dirty="0"/>
            </a:br>
            <a:endParaRPr lang="en-US" dirty="0"/>
          </a:p>
        </p:txBody>
      </p:sp>
      <p:sp>
        <p:nvSpPr>
          <p:cNvPr id="3" name="Content Placeholder 2"/>
          <p:cNvSpPr>
            <a:spLocks noGrp="1"/>
          </p:cNvSpPr>
          <p:nvPr>
            <p:ph idx="1"/>
          </p:nvPr>
        </p:nvSpPr>
        <p:spPr>
          <a:xfrm>
            <a:off x="609600" y="1182414"/>
            <a:ext cx="10972800" cy="2322786"/>
          </a:xfrm>
        </p:spPr>
        <p:txBody>
          <a:bodyPr>
            <a:normAutofit/>
          </a:bodyPr>
          <a:lstStyle/>
          <a:p>
            <a:pPr>
              <a:lnSpc>
                <a:spcPct val="110000"/>
              </a:lnSpc>
              <a:spcBef>
                <a:spcPts val="1200"/>
              </a:spcBef>
              <a:spcAft>
                <a:spcPts val="1200"/>
              </a:spcAft>
              <a:buNone/>
            </a:pPr>
            <a:r>
              <a:rPr lang="en-US" sz="2600" b="1" dirty="0"/>
              <a:t>Steps:  </a:t>
            </a:r>
          </a:p>
          <a:p>
            <a:pPr marL="457200" indent="-457200">
              <a:lnSpc>
                <a:spcPct val="110000"/>
              </a:lnSpc>
              <a:spcBef>
                <a:spcPts val="1200"/>
              </a:spcBef>
              <a:spcAft>
                <a:spcPts val="1200"/>
              </a:spcAft>
              <a:buFont typeface="+mj-lt"/>
              <a:buAutoNum type="arabicPeriod"/>
            </a:pPr>
            <a:r>
              <a:rPr lang="en-US" sz="2600" dirty="0"/>
              <a:t>Highlight the line of text you want to identify as the top heading.</a:t>
            </a:r>
          </a:p>
          <a:p>
            <a:pPr marL="457200" indent="-457200">
              <a:lnSpc>
                <a:spcPct val="110000"/>
              </a:lnSpc>
              <a:spcBef>
                <a:spcPts val="1200"/>
              </a:spcBef>
              <a:spcAft>
                <a:spcPts val="1200"/>
              </a:spcAft>
              <a:buFont typeface="+mj-lt"/>
              <a:buAutoNum type="arabicPeriod"/>
            </a:pPr>
            <a:r>
              <a:rPr lang="en-US" sz="2600" dirty="0"/>
              <a:t>Select </a:t>
            </a:r>
            <a:r>
              <a:rPr lang="en-US" sz="2600" b="1" dirty="0"/>
              <a:t>Headings 1 </a:t>
            </a:r>
            <a:r>
              <a:rPr lang="en-US" sz="2600" dirty="0"/>
              <a:t>from the built-in Headings Styles tool.</a:t>
            </a:r>
          </a:p>
          <a:p>
            <a:endParaRPr lang="en-US" dirty="0"/>
          </a:p>
          <a:p>
            <a:endParaRPr lang="en-US" dirty="0"/>
          </a:p>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endParaRPr lang="en-US" dirty="0"/>
          </a:p>
          <a:p>
            <a:endParaRPr lang="en-US" dirty="0"/>
          </a:p>
        </p:txBody>
      </p:sp>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666" r="30875" b="52444"/>
          <a:stretch/>
        </p:blipFill>
        <p:spPr bwMode="auto">
          <a:xfrm>
            <a:off x="914400" y="3581400"/>
            <a:ext cx="10220960" cy="3032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7" name="Oval 6"/>
          <p:cNvSpPr/>
          <p:nvPr/>
        </p:nvSpPr>
        <p:spPr>
          <a:xfrm>
            <a:off x="9916160" y="3429000"/>
            <a:ext cx="1219200" cy="99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6826613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965" y="554311"/>
            <a:ext cx="10515600" cy="1325563"/>
          </a:xfrm>
        </p:spPr>
        <p:txBody>
          <a:bodyPr>
            <a:normAutofit fontScale="90000"/>
          </a:bodyPr>
          <a:lstStyle/>
          <a:p>
            <a:r>
              <a:rPr lang="en-US" sz="4000" b="1" dirty="0"/>
              <a:t>True Headings and Subheadings form an outline of the page content</a:t>
            </a:r>
            <a:r>
              <a:rPr lang="en-US" b="1" dirty="0"/>
              <a:t> </a:t>
            </a:r>
            <a:br>
              <a:rPr lang="en-US" b="1" dirty="0"/>
            </a:br>
            <a:endParaRPr lang="en-US" dirty="0"/>
          </a:p>
        </p:txBody>
      </p:sp>
      <p:sp>
        <p:nvSpPr>
          <p:cNvPr id="3" name="Content Placeholder 2"/>
          <p:cNvSpPr>
            <a:spLocks noGrp="1"/>
          </p:cNvSpPr>
          <p:nvPr>
            <p:ph idx="1"/>
          </p:nvPr>
        </p:nvSpPr>
        <p:spPr>
          <a:xfrm>
            <a:off x="914399" y="4887310"/>
            <a:ext cx="10216056" cy="1970690"/>
          </a:xfrm>
        </p:spPr>
        <p:txBody>
          <a:bodyPr>
            <a:normAutofit/>
          </a:bodyPr>
          <a:lstStyle/>
          <a:p>
            <a:pPr marL="0" indent="0">
              <a:lnSpc>
                <a:spcPct val="110000"/>
              </a:lnSpc>
            </a:pPr>
            <a:r>
              <a:rPr lang="en-US" sz="2400" dirty="0"/>
              <a:t>Headings 1 are titles </a:t>
            </a:r>
          </a:p>
          <a:p>
            <a:pPr marL="0" indent="0">
              <a:lnSpc>
                <a:spcPct val="110000"/>
              </a:lnSpc>
            </a:pPr>
            <a:r>
              <a:rPr lang="en-US" sz="2400" dirty="0"/>
              <a:t>Headings 2 are subtitles for Headings 1 </a:t>
            </a:r>
          </a:p>
          <a:p>
            <a:pPr marL="0" indent="0">
              <a:lnSpc>
                <a:spcPct val="110000"/>
              </a:lnSpc>
            </a:pPr>
            <a:r>
              <a:rPr lang="en-US" sz="2400" dirty="0"/>
              <a:t>Headings 3 are subtitles for Headings 2, etc.</a:t>
            </a:r>
          </a:p>
          <a:p>
            <a:endParaRPr lang="en-US" sz="2400" dirty="0"/>
          </a:p>
          <a:p>
            <a:endParaRPr lang="en-US" sz="2400" dirty="0"/>
          </a:p>
          <a:p>
            <a:endParaRPr lang="en-US" sz="2400" dirty="0"/>
          </a:p>
          <a:p>
            <a:endParaRPr lang="en-US" sz="2400" dirty="0"/>
          </a:p>
        </p:txBody>
      </p:sp>
      <p:pic>
        <p:nvPicPr>
          <p:cNvPr id="2050" name="Picture 2"/>
          <p:cNvPicPr>
            <a:picLocks noChangeAspect="1" noChangeArrowheads="1"/>
          </p:cNvPicPr>
          <p:nvPr/>
        </p:nvPicPr>
        <p:blipFill>
          <a:blip r:embed="rId3" cstate="print"/>
          <a:srcRect l="24192" t="45690" r="6142" b="32543"/>
          <a:stretch>
            <a:fillRect/>
          </a:stretch>
        </p:blipFill>
        <p:spPr bwMode="auto">
          <a:xfrm>
            <a:off x="773859" y="1664360"/>
            <a:ext cx="9804803" cy="3081062"/>
          </a:xfrm>
          <a:prstGeom prst="rect">
            <a:avLst/>
          </a:prstGeom>
          <a:noFill/>
          <a:ln w="9525">
            <a:noFill/>
            <a:miter lim="800000"/>
            <a:headEnd/>
            <a:tailEnd/>
          </a:ln>
        </p:spPr>
      </p:pic>
    </p:spTree>
    <p:extLst>
      <p:ext uri="{BB962C8B-B14F-4D97-AF65-F5344CB8AC3E}">
        <p14:creationId xmlns:p14="http://schemas.microsoft.com/office/powerpoint/2010/main" val="6660524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262" y="504497"/>
            <a:ext cx="10972800" cy="1143000"/>
          </a:xfrm>
        </p:spPr>
        <p:txBody>
          <a:bodyPr>
            <a:normAutofit fontScale="90000"/>
          </a:bodyPr>
          <a:lstStyle/>
          <a:p>
            <a:r>
              <a:rPr lang="en-US" b="1" dirty="0"/>
              <a:t>How do I check the outline of my document by using True Headings?</a:t>
            </a:r>
          </a:p>
        </p:txBody>
      </p:sp>
      <p:sp>
        <p:nvSpPr>
          <p:cNvPr id="3" name="Content Placeholder 2"/>
          <p:cNvSpPr>
            <a:spLocks noGrp="1"/>
          </p:cNvSpPr>
          <p:nvPr>
            <p:ph idx="1"/>
          </p:nvPr>
        </p:nvSpPr>
        <p:spPr>
          <a:xfrm>
            <a:off x="6810703" y="1592318"/>
            <a:ext cx="5108029" cy="5076496"/>
          </a:xfrm>
        </p:spPr>
        <p:txBody>
          <a:bodyPr>
            <a:normAutofit fontScale="32500" lnSpcReduction="20000"/>
          </a:bodyPr>
          <a:lstStyle/>
          <a:p>
            <a:pPr marL="0" indent="0">
              <a:lnSpc>
                <a:spcPct val="130000"/>
              </a:lnSpc>
              <a:spcBef>
                <a:spcPts val="1200"/>
              </a:spcBef>
              <a:spcAft>
                <a:spcPts val="1200"/>
              </a:spcAft>
              <a:buNone/>
            </a:pPr>
            <a:r>
              <a:rPr lang="en-US" sz="7400" dirty="0"/>
              <a:t>The </a:t>
            </a:r>
            <a:r>
              <a:rPr lang="en-US" sz="7400" b="1" dirty="0"/>
              <a:t>Navigation Pane </a:t>
            </a:r>
            <a:r>
              <a:rPr lang="en-US" sz="7400" dirty="0"/>
              <a:t>displays all your headings and subheadings, and allows you and your readers to navigate through a </a:t>
            </a:r>
            <a:r>
              <a:rPr lang="en-US" sz="7400" b="1" dirty="0"/>
              <a:t>structural view of your document</a:t>
            </a:r>
            <a:r>
              <a:rPr lang="en-US" sz="7400" dirty="0"/>
              <a:t>. </a:t>
            </a:r>
          </a:p>
          <a:p>
            <a:pPr marL="457200" indent="-457200">
              <a:lnSpc>
                <a:spcPct val="130000"/>
              </a:lnSpc>
              <a:spcBef>
                <a:spcPts val="1200"/>
              </a:spcBef>
              <a:spcAft>
                <a:spcPts val="1200"/>
              </a:spcAft>
              <a:buNone/>
            </a:pPr>
            <a:r>
              <a:rPr lang="en-US" sz="7400" b="1" dirty="0"/>
              <a:t>To view the Navigation Pane:</a:t>
            </a:r>
            <a:endParaRPr lang="en-US" sz="7400" dirty="0"/>
          </a:p>
          <a:p>
            <a:pPr marL="457200" indent="-457200">
              <a:lnSpc>
                <a:spcPct val="130000"/>
              </a:lnSpc>
              <a:spcBef>
                <a:spcPts val="1200"/>
              </a:spcBef>
              <a:spcAft>
                <a:spcPts val="1200"/>
              </a:spcAft>
              <a:buFont typeface="+mj-lt"/>
              <a:buAutoNum type="arabicPeriod"/>
            </a:pPr>
            <a:r>
              <a:rPr lang="en-US" sz="7400" dirty="0"/>
              <a:t>Click on the View tab </a:t>
            </a:r>
          </a:p>
          <a:p>
            <a:pPr marL="457200" indent="-457200">
              <a:lnSpc>
                <a:spcPct val="130000"/>
              </a:lnSpc>
              <a:spcBef>
                <a:spcPts val="1200"/>
              </a:spcBef>
              <a:spcAft>
                <a:spcPts val="1200"/>
              </a:spcAft>
              <a:buFont typeface="+mj-lt"/>
              <a:buAutoNum type="arabicPeriod"/>
            </a:pPr>
            <a:r>
              <a:rPr lang="en-US" sz="7400" dirty="0"/>
              <a:t>Then check the Navigation Pane box</a:t>
            </a:r>
          </a:p>
          <a:p>
            <a:endParaRPr lang="en-US" dirty="0"/>
          </a:p>
          <a:p>
            <a:endParaRPr lang="en-US" dirty="0"/>
          </a:p>
        </p:txBody>
      </p:sp>
      <p:pic>
        <p:nvPicPr>
          <p:cNvPr id="3074" name="Picture 2"/>
          <p:cNvPicPr>
            <a:picLocks noChangeAspect="1" noChangeArrowheads="1"/>
          </p:cNvPicPr>
          <p:nvPr/>
        </p:nvPicPr>
        <p:blipFill>
          <a:blip r:embed="rId3" cstate="print"/>
          <a:srcRect l="29734" t="45518" r="23382" b="36706"/>
          <a:stretch>
            <a:fillRect/>
          </a:stretch>
        </p:blipFill>
        <p:spPr bwMode="auto">
          <a:xfrm>
            <a:off x="346841" y="2364828"/>
            <a:ext cx="6076496" cy="2585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1693479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855" y="331076"/>
            <a:ext cx="10972800" cy="1143000"/>
          </a:xfrm>
        </p:spPr>
        <p:txBody>
          <a:bodyPr>
            <a:normAutofit/>
          </a:bodyPr>
          <a:lstStyle/>
          <a:p>
            <a:r>
              <a:rPr lang="en-US" b="1" dirty="0"/>
              <a:t>What if I am using an older version of Word?</a:t>
            </a:r>
          </a:p>
        </p:txBody>
      </p:sp>
      <p:sp>
        <p:nvSpPr>
          <p:cNvPr id="3" name="Content Placeholder 2"/>
          <p:cNvSpPr>
            <a:spLocks noGrp="1"/>
          </p:cNvSpPr>
          <p:nvPr>
            <p:ph idx="1"/>
          </p:nvPr>
        </p:nvSpPr>
        <p:spPr>
          <a:xfrm>
            <a:off x="6558456" y="1686910"/>
            <a:ext cx="5186854" cy="4950373"/>
          </a:xfrm>
        </p:spPr>
        <p:txBody>
          <a:bodyPr>
            <a:normAutofit fontScale="62500" lnSpcReduction="20000"/>
          </a:bodyPr>
          <a:lstStyle/>
          <a:p>
            <a:pPr marL="0" indent="0">
              <a:lnSpc>
                <a:spcPct val="130000"/>
              </a:lnSpc>
              <a:spcBef>
                <a:spcPts val="1200"/>
              </a:spcBef>
              <a:spcAft>
                <a:spcPts val="1200"/>
              </a:spcAft>
              <a:buNone/>
            </a:pPr>
            <a:r>
              <a:rPr lang="en-US" sz="3800" dirty="0"/>
              <a:t>In older versions, the  </a:t>
            </a:r>
            <a:r>
              <a:rPr lang="en-US" sz="3800" b="1" dirty="0"/>
              <a:t>Document Map </a:t>
            </a:r>
            <a:r>
              <a:rPr lang="en-US" sz="3800" dirty="0"/>
              <a:t>allows you to navigate through a </a:t>
            </a:r>
            <a:r>
              <a:rPr lang="en-US" sz="3800" b="1" dirty="0"/>
              <a:t>structural view of your document</a:t>
            </a:r>
            <a:r>
              <a:rPr lang="en-US" sz="3800" dirty="0"/>
              <a:t>. 	</a:t>
            </a:r>
            <a:endParaRPr lang="en-US" sz="3800" b="1" dirty="0"/>
          </a:p>
          <a:p>
            <a:pPr marL="457200" indent="-457200">
              <a:lnSpc>
                <a:spcPct val="150000"/>
              </a:lnSpc>
              <a:spcBef>
                <a:spcPts val="1200"/>
              </a:spcBef>
              <a:spcAft>
                <a:spcPts val="1200"/>
              </a:spcAft>
              <a:buNone/>
            </a:pPr>
            <a:r>
              <a:rPr lang="en-US" sz="3800" b="1" dirty="0"/>
              <a:t>To view the Document Map:</a:t>
            </a:r>
          </a:p>
          <a:p>
            <a:pPr marL="457200" indent="-457200">
              <a:lnSpc>
                <a:spcPct val="150000"/>
              </a:lnSpc>
              <a:spcBef>
                <a:spcPts val="1200"/>
              </a:spcBef>
              <a:spcAft>
                <a:spcPts val="1200"/>
              </a:spcAft>
              <a:buFont typeface="+mj-lt"/>
              <a:buAutoNum type="arabicPeriod"/>
            </a:pPr>
            <a:r>
              <a:rPr lang="en-US" sz="3800" dirty="0"/>
              <a:t>Click on the View tab </a:t>
            </a:r>
          </a:p>
          <a:p>
            <a:pPr marL="457200" indent="-457200">
              <a:lnSpc>
                <a:spcPct val="150000"/>
              </a:lnSpc>
              <a:spcBef>
                <a:spcPts val="1200"/>
              </a:spcBef>
              <a:spcAft>
                <a:spcPts val="1200"/>
              </a:spcAft>
              <a:buFont typeface="+mj-lt"/>
              <a:buAutoNum type="arabicPeriod"/>
            </a:pPr>
            <a:r>
              <a:rPr lang="en-US" sz="3800" dirty="0"/>
              <a:t>Then check the Document Map box</a:t>
            </a:r>
          </a:p>
          <a:p>
            <a:endParaRPr lang="en-US" dirty="0"/>
          </a:p>
          <a:p>
            <a:endParaRPr lang="en-US" dirty="0"/>
          </a:p>
        </p:txBody>
      </p:sp>
      <p:pic>
        <p:nvPicPr>
          <p:cNvPr id="4101" name="Picture 5"/>
          <p:cNvPicPr>
            <a:picLocks noChangeAspect="1" noChangeArrowheads="1"/>
          </p:cNvPicPr>
          <p:nvPr/>
        </p:nvPicPr>
        <p:blipFill>
          <a:blip r:embed="rId2" cstate="print"/>
          <a:srcRect l="21605" t="18534" r="25216" b="48061"/>
          <a:stretch>
            <a:fillRect/>
          </a:stretch>
        </p:blipFill>
        <p:spPr bwMode="auto">
          <a:xfrm>
            <a:off x="394138" y="2017986"/>
            <a:ext cx="5770179" cy="33580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1693479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Use True Lists</a:t>
            </a:r>
            <a:br>
              <a:rPr lang="en-US" b="1" dirty="0"/>
            </a:br>
            <a:endParaRPr lang="en-US" dirty="0"/>
          </a:p>
        </p:txBody>
      </p:sp>
      <p:sp>
        <p:nvSpPr>
          <p:cNvPr id="3" name="Content Placeholder 2"/>
          <p:cNvSpPr>
            <a:spLocks noGrp="1"/>
          </p:cNvSpPr>
          <p:nvPr>
            <p:ph idx="1"/>
          </p:nvPr>
        </p:nvSpPr>
        <p:spPr>
          <a:xfrm>
            <a:off x="3121571" y="1426347"/>
            <a:ext cx="8592207" cy="5431653"/>
          </a:xfrm>
        </p:spPr>
        <p:txBody>
          <a:bodyPr>
            <a:normAutofit/>
          </a:bodyPr>
          <a:lstStyle/>
          <a:p>
            <a:pPr>
              <a:lnSpc>
                <a:spcPct val="120000"/>
              </a:lnSpc>
              <a:spcBef>
                <a:spcPts val="1200"/>
              </a:spcBef>
              <a:spcAft>
                <a:spcPts val="1200"/>
              </a:spcAft>
            </a:pPr>
            <a:r>
              <a:rPr lang="en-US" sz="2600" dirty="0"/>
              <a:t>Any content organized as a list should be created as a </a:t>
            </a:r>
            <a:r>
              <a:rPr lang="en-US" sz="2600" b="1" dirty="0"/>
              <a:t>true list</a:t>
            </a:r>
            <a:r>
              <a:rPr lang="en-US" sz="2600" dirty="0"/>
              <a:t>, using the software’s built-in tools.  Lists that are</a:t>
            </a:r>
            <a:r>
              <a:rPr lang="en-US" sz="2600" b="1" dirty="0"/>
              <a:t> not </a:t>
            </a:r>
            <a:r>
              <a:rPr lang="en-US" sz="2600" dirty="0"/>
              <a:t>created by using these tools are </a:t>
            </a:r>
            <a:r>
              <a:rPr lang="en-US" sz="2600" b="1" dirty="0"/>
              <a:t>not </a:t>
            </a:r>
            <a:r>
              <a:rPr lang="en-US" sz="2600" dirty="0"/>
              <a:t>true lists.</a:t>
            </a:r>
          </a:p>
          <a:p>
            <a:pPr>
              <a:lnSpc>
                <a:spcPct val="120000"/>
              </a:lnSpc>
              <a:spcBef>
                <a:spcPts val="1200"/>
              </a:spcBef>
              <a:spcAft>
                <a:spcPts val="1200"/>
              </a:spcAft>
            </a:pPr>
            <a:r>
              <a:rPr lang="en-US" sz="2600" dirty="0"/>
              <a:t>Only </a:t>
            </a:r>
            <a:r>
              <a:rPr lang="en-US" sz="2600" b="1" dirty="0"/>
              <a:t>True lists</a:t>
            </a:r>
            <a:r>
              <a:rPr lang="en-US" sz="2600" dirty="0"/>
              <a:t> allow screen reader users to understand how the content is organized. </a:t>
            </a:r>
          </a:p>
          <a:p>
            <a:pPr>
              <a:lnSpc>
                <a:spcPct val="120000"/>
              </a:lnSpc>
              <a:spcBef>
                <a:spcPts val="1200"/>
              </a:spcBef>
              <a:spcAft>
                <a:spcPts val="1200"/>
              </a:spcAft>
            </a:pPr>
            <a:r>
              <a:rPr lang="en-US" sz="2600" dirty="0"/>
              <a:t>When screen reader users come across a list, their screen reader will inform them that they are on a list and how many items are in that list.  This helps them to skim and scan.</a:t>
            </a:r>
          </a:p>
          <a:p>
            <a:pPr>
              <a:lnSpc>
                <a:spcPct val="170000"/>
              </a:lnSpc>
              <a:spcBef>
                <a:spcPts val="1200"/>
              </a:spcBef>
              <a:spcAft>
                <a:spcPts val="1200"/>
              </a:spcAft>
            </a:pPr>
            <a:endParaRPr lang="en-US" sz="2600" dirty="0"/>
          </a:p>
          <a:p>
            <a:pPr marL="0" indent="0">
              <a:buNone/>
            </a:pPr>
            <a:endParaRPr lang="en-US" dirty="0"/>
          </a:p>
          <a:p>
            <a:pPr marL="0" indent="0">
              <a:buNone/>
            </a:pPr>
            <a:endParaRPr lang="en-US" dirty="0"/>
          </a:p>
        </p:txBody>
      </p:sp>
      <p:pic>
        <p:nvPicPr>
          <p:cNvPr id="6147" name="Picture 3"/>
          <p:cNvPicPr>
            <a:picLocks noChangeAspect="1" noChangeArrowheads="1"/>
          </p:cNvPicPr>
          <p:nvPr/>
        </p:nvPicPr>
        <p:blipFill>
          <a:blip r:embed="rId3" cstate="print"/>
          <a:srcRect l="34008" t="7494" r="58899" b="84787"/>
          <a:stretch>
            <a:fillRect/>
          </a:stretch>
        </p:blipFill>
        <p:spPr bwMode="auto">
          <a:xfrm>
            <a:off x="567558" y="2521397"/>
            <a:ext cx="1970690" cy="17315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Oval 5"/>
          <p:cNvSpPr/>
          <p:nvPr/>
        </p:nvSpPr>
        <p:spPr>
          <a:xfrm>
            <a:off x="220717" y="2601310"/>
            <a:ext cx="2695903" cy="72521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3206</TotalTime>
  <Words>9329</Words>
  <Application>Microsoft Office PowerPoint</Application>
  <PresentationFormat>Widescreen</PresentationFormat>
  <Paragraphs>1311</Paragraphs>
  <Slides>188</Slides>
  <Notes>105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188</vt:i4>
      </vt:variant>
    </vt:vector>
  </HeadingPairs>
  <TitlesOfParts>
    <vt:vector size="198" baseType="lpstr">
      <vt:lpstr>Arial</vt:lpstr>
      <vt:lpstr>Calibri</vt:lpstr>
      <vt:lpstr>Garamond</vt:lpstr>
      <vt:lpstr>Gill Sans MT</vt:lpstr>
      <vt:lpstr>Helvetica</vt:lpstr>
      <vt:lpstr>Juice ITC</vt:lpstr>
      <vt:lpstr>Script MT Bold</vt:lpstr>
      <vt:lpstr>Times New Roman</vt:lpstr>
      <vt:lpstr>Wingdings</vt:lpstr>
      <vt:lpstr>Office Theme</vt:lpstr>
      <vt:lpstr>              KanCare Ombudsman Accessibility Guidelines</vt:lpstr>
      <vt:lpstr>Who is our audience? </vt:lpstr>
      <vt:lpstr>What our Audience Does Not Need</vt:lpstr>
      <vt:lpstr>What does our audience need?</vt:lpstr>
      <vt:lpstr>KanCare Ombudsman Accessibility Guidelines</vt:lpstr>
      <vt:lpstr>The 4 Parts of Accessible Resources: </vt:lpstr>
      <vt:lpstr>What is readability?</vt:lpstr>
      <vt:lpstr> Part I.  Readability Techniques </vt:lpstr>
      <vt:lpstr>Use numerals instead of spelling out numbers  </vt:lpstr>
      <vt:lpstr>Color and Contrast</vt:lpstr>
      <vt:lpstr>Font Color  </vt:lpstr>
      <vt:lpstr>Font Color  </vt:lpstr>
      <vt:lpstr>Font Size</vt:lpstr>
      <vt:lpstr>What font size do I use on documents?</vt:lpstr>
      <vt:lpstr>What font size do I use on PPTs?</vt:lpstr>
      <vt:lpstr> What font styles should I use?   </vt:lpstr>
      <vt:lpstr> What font styles should I avoid?   </vt:lpstr>
      <vt:lpstr>Use font style to separate types of content</vt:lpstr>
      <vt:lpstr>What is a Serif ?</vt:lpstr>
      <vt:lpstr>When do I use serifs vs. sans serifs?</vt:lpstr>
      <vt:lpstr>What are some suggested font style pairings?</vt:lpstr>
      <vt:lpstr>Font for Headings</vt:lpstr>
      <vt:lpstr>What font should I use when emphasizing a word or passage?</vt:lpstr>
      <vt:lpstr>Poor Emphasis Techniques</vt:lpstr>
      <vt:lpstr>Font Consistency</vt:lpstr>
      <vt:lpstr> Avoid using more than 4 type faces on one page. </vt:lpstr>
      <vt:lpstr>Font Spacing</vt:lpstr>
      <vt:lpstr>PowerPoint Presentation</vt:lpstr>
      <vt:lpstr>Line Length (Measure)</vt:lpstr>
      <vt:lpstr>Measure Examples -  Good, Too Long, Too Short</vt:lpstr>
      <vt:lpstr>Leading (Line Spacing)</vt:lpstr>
      <vt:lpstr>Leading Examples - Good, Too Tight, Too Loose</vt:lpstr>
      <vt:lpstr>What leading is recommended?</vt:lpstr>
      <vt:lpstr>How do I calculate the correct leading?</vt:lpstr>
      <vt:lpstr>How to set appropriate leading?</vt:lpstr>
      <vt:lpstr>What factors affect leading?</vt:lpstr>
      <vt:lpstr>Paragraph Spacing</vt:lpstr>
      <vt:lpstr>How do I set paragraph spacing?</vt:lpstr>
      <vt:lpstr>Columns</vt:lpstr>
      <vt:lpstr>Paper Finish </vt:lpstr>
      <vt:lpstr>Use Wide Margins</vt:lpstr>
      <vt:lpstr>PowerPoint Presentation</vt:lpstr>
      <vt:lpstr>Part II.  Design that is Easy to Follow &amp; Understand</vt:lpstr>
      <vt:lpstr>Clean, Simplistic, Consistent</vt:lpstr>
      <vt:lpstr>Create a clean, simplistic &amp; consistent layout</vt:lpstr>
      <vt:lpstr>Is your layout consistent? </vt:lpstr>
      <vt:lpstr>Why is a consistent layout important?</vt:lpstr>
      <vt:lpstr>PowerPoint Presentation</vt:lpstr>
      <vt:lpstr>Easy to Follow</vt:lpstr>
      <vt:lpstr>Design for Easy-Reading</vt:lpstr>
      <vt:lpstr>Design for Easy-Reading</vt:lpstr>
      <vt:lpstr>What design elements make writing easy to follow?</vt:lpstr>
      <vt:lpstr>What is white space? </vt:lpstr>
      <vt:lpstr>How can white space make writing easier to follow?</vt:lpstr>
      <vt:lpstr>How to create more white space?   </vt:lpstr>
      <vt:lpstr>PowerPoint Presentation</vt:lpstr>
      <vt:lpstr>Keep the content to- gether</vt:lpstr>
      <vt:lpstr>Keep the content together</vt:lpstr>
      <vt:lpstr>Useful Headings</vt:lpstr>
      <vt:lpstr>Useful headings are concise and descriptive</vt:lpstr>
      <vt:lpstr>Useful headings focus on clarity over brevity </vt:lpstr>
      <vt:lpstr>Useful heading provide clear structure</vt:lpstr>
      <vt:lpstr>Lists</vt:lpstr>
      <vt:lpstr>How do I make lists easier to read?</vt:lpstr>
      <vt:lpstr>Tables</vt:lpstr>
      <vt:lpstr>PowerPoint Presentation</vt:lpstr>
      <vt:lpstr>Easy to Understand</vt:lpstr>
      <vt:lpstr> How do I make complicated information easy to understand?  </vt:lpstr>
      <vt:lpstr>How can I break it up to make it easier to understand?</vt:lpstr>
      <vt:lpstr> Use Simple Words </vt:lpstr>
      <vt:lpstr>Use the strongest, most direct form of the verb possible</vt:lpstr>
      <vt:lpstr>Use Active Voice</vt:lpstr>
      <vt:lpstr>Avoid Abbreviations</vt:lpstr>
      <vt:lpstr>Avoid Acronyms</vt:lpstr>
      <vt:lpstr>Avoid Jargon</vt:lpstr>
      <vt:lpstr>Minimize Use of Definitions</vt:lpstr>
      <vt:lpstr>Use Examples to Clarify</vt:lpstr>
      <vt:lpstr>Use Images to Clarify</vt:lpstr>
      <vt:lpstr>What type of images can I use?</vt:lpstr>
      <vt:lpstr>What is important about the image itself?</vt:lpstr>
      <vt:lpstr>Use the Same Terms Consistently</vt:lpstr>
      <vt:lpstr>PowerPoint Presentation</vt:lpstr>
      <vt:lpstr>Chunking: Break down complex content into easy-to process chunks</vt:lpstr>
      <vt:lpstr>Write  Short, Clear Sentences</vt:lpstr>
      <vt:lpstr>Write Short Paragraphs</vt:lpstr>
      <vt:lpstr>Write Short Sections</vt:lpstr>
      <vt:lpstr>Part III. Readable by Assistive Technologies</vt:lpstr>
      <vt:lpstr>ELECTRONIC DOCUMENTS</vt:lpstr>
      <vt:lpstr>Different software, but similar tools</vt:lpstr>
      <vt:lpstr>Where can I learn more about making Word documents accessible? </vt:lpstr>
      <vt:lpstr>Accessibility Tools Used in Word</vt:lpstr>
      <vt:lpstr>PowerPoint Presentation</vt:lpstr>
      <vt:lpstr>Use True Headings </vt:lpstr>
      <vt:lpstr> The use of true headings and subheadings is required to create an accessible structure  </vt:lpstr>
      <vt:lpstr>How to create a True Heading in Word </vt:lpstr>
      <vt:lpstr>True Headings and Subheadings form an outline of the page content  </vt:lpstr>
      <vt:lpstr>How do I check the outline of my document by using True Headings?</vt:lpstr>
      <vt:lpstr>What if I am using an older version of Word?</vt:lpstr>
      <vt:lpstr>Use True Lists </vt:lpstr>
      <vt:lpstr>How do I create a true list in Word? </vt:lpstr>
      <vt:lpstr>Add Page Numbers</vt:lpstr>
      <vt:lpstr>Add Alternate Text for Images </vt:lpstr>
      <vt:lpstr>How do I add alternative text in Word? </vt:lpstr>
      <vt:lpstr>Which images don’t need alternate text? </vt:lpstr>
      <vt:lpstr>Use Descriptive Hyperlinks</vt:lpstr>
      <vt:lpstr>How does a screen reader user hear hyperlinks?</vt:lpstr>
      <vt:lpstr>Descriptive hyperlinks provide users with context</vt:lpstr>
      <vt:lpstr>How do I add descriptive hyperlinks in Word? (Steps 1-3)</vt:lpstr>
      <vt:lpstr>How do I add descriptive hyperlinks in Word? (Steps 4-5)</vt:lpstr>
      <vt:lpstr>PowerPoint Presentation</vt:lpstr>
      <vt:lpstr>Use Accessible Tables </vt:lpstr>
      <vt:lpstr>How do I make data tables accessible to screen reader users in Word?</vt:lpstr>
      <vt:lpstr> How do I clearly identify column and row headers using the software’s built-in tools?  </vt:lpstr>
      <vt:lpstr> Title the Table (Steps 1 and 2_  </vt:lpstr>
      <vt:lpstr>Title the Table (Steps 3 and 4)</vt:lpstr>
      <vt:lpstr>Title the Table (Step 5)</vt:lpstr>
      <vt:lpstr>The table’s title should describe the table’s content</vt:lpstr>
      <vt:lpstr>Identify the Header Row </vt:lpstr>
      <vt:lpstr>How do I create a header row? (Steps 1-3) </vt:lpstr>
      <vt:lpstr>How do I create a Header Row?  (Step 4)</vt:lpstr>
      <vt:lpstr>Make sure rows don’t break across pages</vt:lpstr>
      <vt:lpstr>Adding Alt Text to Simple vs. Complex Tables in Word</vt:lpstr>
      <vt:lpstr> Our table is accessible, and ready for information to be entered </vt:lpstr>
      <vt:lpstr>What to avoid when creating accessible tables in Word?</vt:lpstr>
      <vt:lpstr>Identify Document Language </vt:lpstr>
      <vt:lpstr>Identify Document Language </vt:lpstr>
      <vt:lpstr> How to identify a document’s default language   (Steps 1-3): </vt:lpstr>
      <vt:lpstr> How to identify a document’s default language      (Step 4): </vt:lpstr>
      <vt:lpstr>What is the cost of not identifying the correct document language?</vt:lpstr>
      <vt:lpstr>When would there be more than one language throughout a document? </vt:lpstr>
      <vt:lpstr>How to identify foreign languages within a document</vt:lpstr>
      <vt:lpstr>PowerPoint Presentation</vt:lpstr>
      <vt:lpstr>   Export documents to PDF while preserving accessibility    </vt:lpstr>
      <vt:lpstr> How to export from Word to PDF while preserving accessibility  </vt:lpstr>
      <vt:lpstr>What to avoid when exporting from Word to PDF</vt:lpstr>
      <vt:lpstr>The Correct Way to Export from Word to PDF (Steps 1-4):</vt:lpstr>
      <vt:lpstr>How to Export from Word to PDF (Steps 5-6):</vt:lpstr>
      <vt:lpstr> Are all accessibility features preserved during the export to PDF, if done properly? </vt:lpstr>
      <vt:lpstr> What to do if an accessibility feature was not preserved during the export to PDF?  </vt:lpstr>
      <vt:lpstr> How to add accessibility features directly to PDF in Adobe Acrobat Pro? </vt:lpstr>
      <vt:lpstr>Recap of Accessibility Tools Used in Word</vt:lpstr>
      <vt:lpstr>Accessibility Tools in PPT vs. Word</vt:lpstr>
      <vt:lpstr>You cannot create accessible data tables in PPT</vt:lpstr>
      <vt:lpstr>What tool can I use instead of True Headings for PPT?</vt:lpstr>
      <vt:lpstr> How do I Control Reading Order of the PPT Presentation? </vt:lpstr>
      <vt:lpstr>Put all Content in Placeholders</vt:lpstr>
      <vt:lpstr>Use the Built-In Slide Layouts</vt:lpstr>
      <vt:lpstr>How to Use the Built-In Slide Layouts</vt:lpstr>
      <vt:lpstr>Assign a unique title in each slide’s title placeholder</vt:lpstr>
      <vt:lpstr>PowerPoint Presentation</vt:lpstr>
      <vt:lpstr>How do I See the Outline View?</vt:lpstr>
      <vt:lpstr>Consider Working in Outline View</vt:lpstr>
      <vt:lpstr>What if I Add Extra Content?</vt:lpstr>
      <vt:lpstr>How do I ensure a slide’s reading order is correct?  (Steps 1-3)</vt:lpstr>
      <vt:lpstr>How do I ensure a slide’s reading order is correct?  (Steps 4-6)</vt:lpstr>
      <vt:lpstr>How do I ensure a slide’s reading order is correct?  (Step 7)</vt:lpstr>
      <vt:lpstr>What if I don’t want all content on the slide read by the screen reader? </vt:lpstr>
      <vt:lpstr>How do I hide content from the screen reader? </vt:lpstr>
      <vt:lpstr>Can a screen reader user hear hidden content?</vt:lpstr>
      <vt:lpstr>PowerPoint Presentation</vt:lpstr>
      <vt:lpstr>Why is using the selection pane so important to creating reading order?</vt:lpstr>
      <vt:lpstr>How does a screen reader read a slide’s content by default?</vt:lpstr>
      <vt:lpstr>Should I Use the Built-In Slide Designs?</vt:lpstr>
      <vt:lpstr>Problem with PPT’s Built-In Slide Designs?</vt:lpstr>
      <vt:lpstr>  Avoid Animations &amp; Transitions  </vt:lpstr>
      <vt:lpstr>  Don’t use sounds, animations or transitions   </vt:lpstr>
      <vt:lpstr>What if I have embedded videos in my PPT?</vt:lpstr>
      <vt:lpstr>PowerPoint Presentation</vt:lpstr>
      <vt:lpstr>When do I need to convert PPT to PDF?</vt:lpstr>
      <vt:lpstr>How to Correctly Convert PPT to PDF (Steps 1-3)</vt:lpstr>
      <vt:lpstr>How to Correctly Convert PPT to PDF  (Steps 4-5) </vt:lpstr>
      <vt:lpstr>Which accessibility features will stay intact from the PPT when converted to PDF?</vt:lpstr>
      <vt:lpstr>How do I double check for accessibility before I publish?</vt:lpstr>
      <vt:lpstr>How do I use the built-in accessibility feature?</vt:lpstr>
      <vt:lpstr>Why does the Accessibility Checker Task Pane have 2 sections?</vt:lpstr>
      <vt:lpstr>What’s the difference between errors, warnings and tips?</vt:lpstr>
      <vt:lpstr>What steps do I take after using the built-in Accessibility Checker?</vt:lpstr>
      <vt:lpstr>Summary:  Double Check for Accessibility</vt:lpstr>
      <vt:lpstr>What if I don’t have Microsoft 2010?</vt:lpstr>
      <vt:lpstr>Check Content for Accuracy before Publishing </vt:lpstr>
      <vt:lpstr>Consider Creating a Default PPT Template</vt:lpstr>
      <vt:lpstr>How to create a default font for headings and body text (steps 1-6)</vt:lpstr>
      <vt:lpstr>How to create a default font for headings and body text (steps 7-11)</vt:lpstr>
      <vt:lpstr>PowerPoint Presentation</vt:lpstr>
      <vt:lpstr>Creating Accessible Videos</vt:lpstr>
      <vt:lpstr>Creating Accessible Videos </vt:lpstr>
      <vt:lpstr>Part IV.  Available in Alternative Formats</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Churchill [KDADS]</dc:creator>
  <cp:lastModifiedBy>Gabehart, Martha [GO]</cp:lastModifiedBy>
  <cp:revision>1142</cp:revision>
  <dcterms:created xsi:type="dcterms:W3CDTF">2018-08-28T21:18:56Z</dcterms:created>
  <dcterms:modified xsi:type="dcterms:W3CDTF">2018-12-28T20:57:34Z</dcterms:modified>
</cp:coreProperties>
</file>